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sldIdLst>
    <p:sldId id="307" r:id="rId2"/>
    <p:sldId id="299" r:id="rId3"/>
    <p:sldId id="300" r:id="rId4"/>
    <p:sldId id="301" r:id="rId5"/>
    <p:sldId id="302" r:id="rId6"/>
    <p:sldId id="309" r:id="rId7"/>
    <p:sldId id="303" r:id="rId8"/>
    <p:sldId id="306" r:id="rId9"/>
    <p:sldId id="304" r:id="rId10"/>
    <p:sldId id="305" r:id="rId11"/>
    <p:sldId id="308" r:id="rId12"/>
    <p:sldId id="310" r:id="rId13"/>
    <p:sldId id="311" r:id="rId14"/>
    <p:sldId id="312" r:id="rId15"/>
    <p:sldId id="313" r:id="rId16"/>
    <p:sldId id="314" r:id="rId17"/>
    <p:sldId id="315" r:id="rId18"/>
    <p:sldId id="316" r:id="rId19"/>
    <p:sldId id="297" r:id="rId20"/>
    <p:sldId id="266" r:id="rId21"/>
    <p:sldId id="268" r:id="rId22"/>
    <p:sldId id="269" r:id="rId23"/>
    <p:sldId id="270" r:id="rId24"/>
    <p:sldId id="317" r:id="rId25"/>
    <p:sldId id="298" r:id="rId26"/>
    <p:sldId id="272" r:id="rId27"/>
    <p:sldId id="271" r:id="rId28"/>
    <p:sldId id="273" r:id="rId29"/>
    <p:sldId id="274" r:id="rId30"/>
    <p:sldId id="275" r:id="rId31"/>
    <p:sldId id="329" r:id="rId32"/>
    <p:sldId id="330" r:id="rId33"/>
    <p:sldId id="331" r:id="rId34"/>
    <p:sldId id="319" r:id="rId35"/>
    <p:sldId id="318" r:id="rId36"/>
    <p:sldId id="320" r:id="rId37"/>
    <p:sldId id="321" r:id="rId38"/>
    <p:sldId id="322" r:id="rId39"/>
    <p:sldId id="323" r:id="rId40"/>
    <p:sldId id="324" r:id="rId41"/>
    <p:sldId id="325" r:id="rId42"/>
    <p:sldId id="326" r:id="rId43"/>
    <p:sldId id="327" r:id="rId44"/>
    <p:sldId id="340" r:id="rId45"/>
    <p:sldId id="341" r:id="rId46"/>
    <p:sldId id="337" r:id="rId47"/>
    <p:sldId id="338" r:id="rId48"/>
    <p:sldId id="339" r:id="rId49"/>
    <p:sldId id="333" r:id="rId50"/>
    <p:sldId id="334" r:id="rId51"/>
    <p:sldId id="335" r:id="rId52"/>
    <p:sldId id="336" r:id="rId53"/>
    <p:sldId id="349" r:id="rId54"/>
    <p:sldId id="343" r:id="rId55"/>
    <p:sldId id="347" r:id="rId56"/>
    <p:sldId id="342" r:id="rId57"/>
    <p:sldId id="348" r:id="rId58"/>
    <p:sldId id="345" r:id="rId59"/>
    <p:sldId id="350" r:id="rId60"/>
    <p:sldId id="351" r:id="rId61"/>
    <p:sldId id="352" r:id="rId62"/>
    <p:sldId id="353" r:id="rId63"/>
    <p:sldId id="354" r:id="rId64"/>
    <p:sldId id="355" r:id="rId65"/>
    <p:sldId id="356" r:id="rId66"/>
    <p:sldId id="357" r:id="rId67"/>
    <p:sldId id="358" r:id="rId68"/>
    <p:sldId id="359" r:id="rId69"/>
    <p:sldId id="360" r:id="rId70"/>
    <p:sldId id="344" r:id="rId71"/>
    <p:sldId id="346" r:id="rId72"/>
    <p:sldId id="332" r:id="rId73"/>
    <p:sldId id="379" r:id="rId74"/>
    <p:sldId id="380" r:id="rId75"/>
    <p:sldId id="383" r:id="rId76"/>
    <p:sldId id="381" r:id="rId77"/>
    <p:sldId id="385" r:id="rId78"/>
    <p:sldId id="384" r:id="rId79"/>
    <p:sldId id="382" r:id="rId80"/>
    <p:sldId id="386" r:id="rId81"/>
  </p:sldIdLst>
  <p:sldSz cx="14711363" cy="7218363"/>
  <p:notesSz cx="6858000" cy="9144000"/>
  <p:custDataLst>
    <p:tags r:id="rId83"/>
  </p:custDataLst>
  <p:defaultTextStyle>
    <a:defPPr>
      <a:defRPr lang="zh-CN"/>
    </a:defPPr>
    <a:lvl1pPr marL="0" algn="l" defTabSz="1052830" rtl="0" eaLnBrk="1" latinLnBrk="0" hangingPunct="1">
      <a:defRPr sz="2070" kern="1200">
        <a:solidFill>
          <a:schemeClr val="tx1"/>
        </a:solidFill>
        <a:latin typeface="+mn-lt"/>
        <a:ea typeface="+mn-ea"/>
        <a:cs typeface="+mn-cs"/>
      </a:defRPr>
    </a:lvl1pPr>
    <a:lvl2pPr marL="526415" algn="l" defTabSz="1052830" rtl="0" eaLnBrk="1" latinLnBrk="0" hangingPunct="1">
      <a:defRPr sz="2070" kern="1200">
        <a:solidFill>
          <a:schemeClr val="tx1"/>
        </a:solidFill>
        <a:latin typeface="+mn-lt"/>
        <a:ea typeface="+mn-ea"/>
        <a:cs typeface="+mn-cs"/>
      </a:defRPr>
    </a:lvl2pPr>
    <a:lvl3pPr marL="1052830" algn="l" defTabSz="1052830" rtl="0" eaLnBrk="1" latinLnBrk="0" hangingPunct="1">
      <a:defRPr sz="2070" kern="1200">
        <a:solidFill>
          <a:schemeClr val="tx1"/>
        </a:solidFill>
        <a:latin typeface="+mn-lt"/>
        <a:ea typeface="+mn-ea"/>
        <a:cs typeface="+mn-cs"/>
      </a:defRPr>
    </a:lvl3pPr>
    <a:lvl4pPr marL="1578610" algn="l" defTabSz="1052830" rtl="0" eaLnBrk="1" latinLnBrk="0" hangingPunct="1">
      <a:defRPr sz="2070" kern="1200">
        <a:solidFill>
          <a:schemeClr val="tx1"/>
        </a:solidFill>
        <a:latin typeface="+mn-lt"/>
        <a:ea typeface="+mn-ea"/>
        <a:cs typeface="+mn-cs"/>
      </a:defRPr>
    </a:lvl4pPr>
    <a:lvl5pPr marL="2105025" algn="l" defTabSz="1052830" rtl="0" eaLnBrk="1" latinLnBrk="0" hangingPunct="1">
      <a:defRPr sz="2070" kern="1200">
        <a:solidFill>
          <a:schemeClr val="tx1"/>
        </a:solidFill>
        <a:latin typeface="+mn-lt"/>
        <a:ea typeface="+mn-ea"/>
        <a:cs typeface="+mn-cs"/>
      </a:defRPr>
    </a:lvl5pPr>
    <a:lvl6pPr marL="2631440" algn="l" defTabSz="1052830" rtl="0" eaLnBrk="1" latinLnBrk="0" hangingPunct="1">
      <a:defRPr sz="2070" kern="1200">
        <a:solidFill>
          <a:schemeClr val="tx1"/>
        </a:solidFill>
        <a:latin typeface="+mn-lt"/>
        <a:ea typeface="+mn-ea"/>
        <a:cs typeface="+mn-cs"/>
      </a:defRPr>
    </a:lvl6pPr>
    <a:lvl7pPr marL="3157855" algn="l" defTabSz="1052830" rtl="0" eaLnBrk="1" latinLnBrk="0" hangingPunct="1">
      <a:defRPr sz="2070" kern="1200">
        <a:solidFill>
          <a:schemeClr val="tx1"/>
        </a:solidFill>
        <a:latin typeface="+mn-lt"/>
        <a:ea typeface="+mn-ea"/>
        <a:cs typeface="+mn-cs"/>
      </a:defRPr>
    </a:lvl7pPr>
    <a:lvl8pPr marL="3684270" algn="l" defTabSz="1052830" rtl="0" eaLnBrk="1" latinLnBrk="0" hangingPunct="1">
      <a:defRPr sz="2070" kern="1200">
        <a:solidFill>
          <a:schemeClr val="tx1"/>
        </a:solidFill>
        <a:latin typeface="+mn-lt"/>
        <a:ea typeface="+mn-ea"/>
        <a:cs typeface="+mn-cs"/>
      </a:defRPr>
    </a:lvl8pPr>
    <a:lvl9pPr marL="4210050" algn="l" defTabSz="1052830" rtl="0" eaLnBrk="1" latinLnBrk="0" hangingPunct="1">
      <a:defRPr sz="207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2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91" autoAdjust="0"/>
    <p:restoredTop sz="94632" autoAdjust="0"/>
  </p:normalViewPr>
  <p:slideViewPr>
    <p:cSldViewPr snapToGrid="0">
      <p:cViewPr>
        <p:scale>
          <a:sx n="66" d="100"/>
          <a:sy n="66" d="100"/>
        </p:scale>
        <p:origin x="22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D9ACD-42B6-41F2-8FB1-A47F0DA69E27}" type="datetimeFigureOut">
              <a:rPr lang="zh-CN" altLang="en-US" smtClean="0"/>
              <a:t>2024/4/15</a:t>
            </a:fld>
            <a:endParaRPr lang="zh-CN" altLang="en-US"/>
          </a:p>
        </p:txBody>
      </p:sp>
      <p:sp>
        <p:nvSpPr>
          <p:cNvPr id="4" name="幻灯片图像占位符 3"/>
          <p:cNvSpPr>
            <a:spLocks noGrp="1" noRot="1" noChangeAspect="1"/>
          </p:cNvSpPr>
          <p:nvPr>
            <p:ph type="sldImg" idx="2"/>
          </p:nvPr>
        </p:nvSpPr>
        <p:spPr>
          <a:xfrm>
            <a:off x="285750" y="1143000"/>
            <a:ext cx="62865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B6AE2-ECC6-4368-A1A4-C30921F5A8B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yangwc.com/2020/01/10/Octre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wikipedia.org/wiki/%E9%A0%82%E9%BB%9E_(%E5%B9%BE%E4%BD%95)"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zh.wikipedia.org/wiki/%E7%BA%BF%E6%A1%86%E6%A8%A1%E5%9E%8B"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angli.me/zhs/projects/BREP/"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大家好，今天由我来做汇报研究。由于之前我只确定了大概研究方向，还不清楚具体的细致方向，所有没有看粒度比较细的论文。我的汇报主要分为两个部分：</a:t>
            </a:r>
            <a:r>
              <a:rPr lang="en-US" altLang="zh-CN"/>
              <a:t>CAE</a:t>
            </a:r>
            <a:r>
              <a:rPr lang="zh-CN" altLang="en-US"/>
              <a:t>工业软件的关于几何内核的介绍、和使用无惩罚项神经网络求解</a:t>
            </a:r>
            <a:r>
              <a:rPr lang="en-US" altLang="zh-CN"/>
              <a:t>PDE</a:t>
            </a:r>
            <a:r>
              <a:rPr lang="zh-CN" altLang="en-US"/>
              <a:t>方程。</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示例中是一个圆角倒角的模板。</a:t>
            </a:r>
            <a:r>
              <a:rPr lang="en-US" altLang="zh-CN"/>
              <a:t>CAD </a:t>
            </a:r>
            <a:r>
              <a:rPr lang="zh-CN" altLang="en-US"/>
              <a:t>软件 中，用户并不需要实际设计圆倒角几何，修改简单的参数即可生成相应的倒角模型。</a:t>
            </a:r>
            <a:endParaRPr lang="en-US" altLang="zh-CN"/>
          </a:p>
          <a:p>
            <a:endParaRPr lang="en-US" altLang="zh-CN"/>
          </a:p>
          <a:p>
            <a:r>
              <a:rPr lang="zh-CN" altLang="en-US"/>
              <a:t>可以类比一下面向对象的编程语言，比如</a:t>
            </a:r>
            <a:r>
              <a:rPr lang="en-US" altLang="zh-CN"/>
              <a:t>Java</a:t>
            </a:r>
            <a:r>
              <a:rPr lang="zh-CN" altLang="en-US"/>
              <a:t>中有很多预定义好的类，或者你自己定义一个父类作为几何模板。</a:t>
            </a:r>
            <a:endParaRPr lang="en-US" altLang="zh-CN"/>
          </a:p>
          <a:p>
            <a:r>
              <a:rPr lang="zh-CN" altLang="en-US"/>
              <a:t>那么后面可以创建几何子类，使用</a:t>
            </a:r>
            <a:r>
              <a:rPr lang="en-US" altLang="zh-CN"/>
              <a:t>new</a:t>
            </a:r>
            <a:r>
              <a:rPr lang="zh-CN" altLang="en-US"/>
              <a:t>构造符号：父类名字 新的子类名字</a:t>
            </a:r>
            <a:r>
              <a:rPr lang="en-US" altLang="zh-CN"/>
              <a:t>=new </a:t>
            </a:r>
            <a:r>
              <a:rPr lang="zh-CN" altLang="en-US"/>
              <a:t>父类名字</a:t>
            </a:r>
            <a:r>
              <a:rPr lang="en-US" altLang="zh-CN"/>
              <a:t>();</a:t>
            </a:r>
          </a:p>
          <a:p>
            <a:endParaRPr lang="en-US" altLang="zh-CN"/>
          </a:p>
          <a:p>
            <a:endParaRPr lang="zh-CN" altLang="en-US"/>
          </a:p>
          <a:p>
            <a:r>
              <a:rPr lang="zh-CN" altLang="en-US"/>
              <a:t>第三种方法是利用模板。模板是事先定义好的曲线方程，或者控制点预先定义好的 </a:t>
            </a:r>
            <a:r>
              <a:rPr lang="en-US" altLang="zh-CN"/>
              <a:t>Pattern</a:t>
            </a:r>
            <a:r>
              <a:rPr lang="zh-CN" altLang="en-US"/>
              <a:t>。大家应该都会写</a:t>
            </a:r>
            <a:r>
              <a:rPr lang="en-US" altLang="zh-CN"/>
              <a:t>Java</a:t>
            </a:r>
            <a:r>
              <a:rPr lang="zh-CN" altLang="en-US"/>
              <a:t>吧，或者大家应该都接触过面向对象编程语言，相当于你先定义了一个父类作为形状模板，然后用一个叫“</a:t>
            </a:r>
            <a:r>
              <a:rPr lang="en-US" altLang="zh-CN"/>
              <a:t>myRectangle”</a:t>
            </a:r>
            <a:r>
              <a:rPr lang="zh-CN" altLang="en-US"/>
              <a:t>的子类继承了</a:t>
            </a:r>
            <a:r>
              <a:rPr lang="en-US" altLang="zh-CN"/>
              <a:t>Geometry</a:t>
            </a:r>
            <a:r>
              <a:rPr lang="zh-CN" altLang="en-US"/>
              <a:t>父类，自然也就集成到了像父类的</a:t>
            </a:r>
            <a:r>
              <a:rPr lang="en-US" altLang="zh-CN"/>
              <a:t>shape, area, curve</a:t>
            </a:r>
            <a:r>
              <a:rPr lang="zh-CN" altLang="en-US"/>
              <a:t>等一些属性，其实也就代表了形状等参数；那么子类在实例化对象之后也可以对这些继承到的属性进行修改。</a:t>
            </a:r>
          </a:p>
          <a:p>
            <a:r>
              <a:rPr lang="zh-CN" altLang="en-US"/>
              <a:t>在理解了</a:t>
            </a:r>
            <a:r>
              <a:rPr lang="en-US" altLang="zh-CN"/>
              <a:t>JAVA</a:t>
            </a:r>
            <a:r>
              <a:rPr lang="zh-CN" altLang="en-US"/>
              <a:t>语言后，我们来看一个实际的例子：你首先生成一个贝塞尔曲面，然后获取定义的这个贝塞尔曲面的</a:t>
            </a:r>
            <a:r>
              <a:rPr lang="en-US" altLang="zh-CN"/>
              <a:t>Surface</a:t>
            </a:r>
            <a:r>
              <a:rPr lang="zh-CN" altLang="en-US"/>
              <a:t>，相当于是从父类继承了一个子类，或者是说从父类实例化了一个</a:t>
            </a:r>
            <a:r>
              <a:rPr lang="en-US" altLang="zh-CN"/>
              <a:t>object</a:t>
            </a:r>
            <a:r>
              <a:rPr lang="zh-CN" altLang="en-US"/>
              <a:t>。后面的修改控制点、生成新的控制点、修改第三个控制点等操作，对应的是以修改内部属性的方式修改几何参数。</a:t>
            </a:r>
          </a:p>
          <a:p>
            <a:endParaRPr lang="zh-CN" altLang="en-US"/>
          </a:p>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灰色的图像中圆柱作为切割体；</a:t>
            </a:r>
            <a:endParaRPr lang="en-US" altLang="zh-CN"/>
          </a:p>
          <a:p>
            <a:r>
              <a:rPr lang="zh-CN" altLang="en-US"/>
              <a:t>扁扁的图形是一个主体；</a:t>
            </a:r>
            <a:endParaRPr lang="en-US" altLang="zh-CN"/>
          </a:p>
          <a:p>
            <a:r>
              <a:rPr lang="zh-CN" altLang="en-US"/>
              <a:t>可以看到用切割体来切割主题就是一种特殊的布尔运算。</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 </a:t>
            </a:r>
            <a:r>
              <a:rPr lang="en-US" altLang="zh-CN"/>
              <a:t>Split </a:t>
            </a:r>
            <a:r>
              <a:rPr lang="zh-CN" altLang="en-US"/>
              <a:t>分割操作可以将一个实体 </a:t>
            </a:r>
            <a:r>
              <a:rPr lang="en-US" altLang="zh-CN"/>
              <a:t>Solid </a:t>
            </a:r>
            <a:r>
              <a:rPr lang="zh-CN" altLang="en-US"/>
              <a:t>分成两个或多个实体。本质上也是一个实体 </a:t>
            </a:r>
            <a:r>
              <a:rPr lang="en-US" altLang="zh-CN"/>
              <a:t>Solid </a:t>
            </a:r>
            <a:r>
              <a:rPr lang="zh-CN" altLang="en-US"/>
              <a:t>和面 </a:t>
            </a:r>
            <a:r>
              <a:rPr lang="en-US" altLang="zh-CN"/>
              <a:t>Face </a:t>
            </a:r>
            <a:r>
              <a:rPr lang="zh-CN" altLang="en-US"/>
              <a:t>的布尔 运算</a:t>
            </a:r>
            <a:endParaRPr lang="en-US" altLang="zh-CN"/>
          </a:p>
          <a:p>
            <a:endParaRPr lang="en-US" altLang="zh-CN"/>
          </a:p>
          <a:p>
            <a:r>
              <a:rPr lang="zh-CN" altLang="en-US"/>
              <a:t>在</a:t>
            </a:r>
            <a:r>
              <a:rPr lang="en-US" altLang="zh-CN"/>
              <a:t>Glue</a:t>
            </a:r>
            <a:r>
              <a:rPr lang="zh-CN" altLang="en-US"/>
              <a:t>操作中如果面有共同的</a:t>
            </a:r>
            <a:r>
              <a:rPr lang="en-US" altLang="zh-CN"/>
              <a:t>edge</a:t>
            </a:r>
            <a:r>
              <a:rPr lang="zh-CN" altLang="en-US"/>
              <a:t>边，那么就可以生成一个</a:t>
            </a:r>
            <a:r>
              <a:rPr lang="en-US" altLang="zh-CN"/>
              <a:t>shell</a:t>
            </a:r>
          </a:p>
          <a:p>
            <a:endParaRPr lang="en-US" altLang="zh-CN"/>
          </a:p>
          <a:p>
            <a:r>
              <a:rPr lang="zh-CN" altLang="en-US"/>
              <a:t>举一个</a:t>
            </a:r>
            <a:r>
              <a:rPr lang="en-US" altLang="zh-CN"/>
              <a:t>vertice</a:t>
            </a:r>
            <a:r>
              <a:rPr lang="zh-CN" altLang="en-US"/>
              <a:t>顶点与</a:t>
            </a:r>
            <a:r>
              <a:rPr lang="en-US" altLang="zh-CN"/>
              <a:t>face</a:t>
            </a:r>
            <a:r>
              <a:rPr lang="zh-CN" altLang="en-US"/>
              <a:t>面的操作</a:t>
            </a:r>
            <a:endParaRPr lang="en-US" altLang="zh-CN"/>
          </a:p>
          <a:p>
            <a:r>
              <a:rPr lang="zh-CN" altLang="en-US"/>
              <a:t>比如对椭圆形进行穿孔操作，如果不进行并行计算，十个孔需要做</a:t>
            </a:r>
            <a:r>
              <a:rPr lang="en-US" altLang="zh-CN"/>
              <a:t>10</a:t>
            </a:r>
            <a:r>
              <a:rPr lang="zh-CN" altLang="en-US"/>
              <a:t>次布尔运算；</a:t>
            </a:r>
            <a:endParaRPr lang="en-US" altLang="zh-CN"/>
          </a:p>
          <a:p>
            <a:r>
              <a:rPr lang="zh-CN" altLang="en-US"/>
              <a:t>但是现在可以先对孔进行布尔交运算，然后再对布尔交之后的点集同时与椭圆的</a:t>
            </a:r>
            <a:r>
              <a:rPr lang="en-US" altLang="zh-CN"/>
              <a:t>face</a:t>
            </a:r>
            <a:r>
              <a:rPr lang="zh-CN" altLang="en-US"/>
              <a:t>面进行布尔减运算即可。</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这里的</a:t>
            </a:r>
            <a:r>
              <a:rPr lang="en-US" altLang="zh-CN"/>
              <a:t>2^n</a:t>
            </a:r>
            <a:r>
              <a:rPr lang="zh-CN" altLang="en-US"/>
              <a:t>可以理解成</a:t>
            </a:r>
            <a:r>
              <a:rPr lang="en-US" altLang="zh-CN"/>
              <a:t>n</a:t>
            </a:r>
            <a:r>
              <a:rPr lang="zh-CN" altLang="en-US"/>
              <a:t>维的每一个维度上都进行了两次划分。所以三维就是八叉树，二维就是二叉树。</a:t>
            </a:r>
            <a:endParaRPr lang="en-US" altLang="zh-CN"/>
          </a:p>
          <a:p>
            <a:endParaRPr lang="en-US" altLang="zh-CN"/>
          </a:p>
          <a:p>
            <a:pPr algn="l"/>
            <a:r>
              <a:rPr lang="zh-CN" altLang="en-US" b="0" i="0">
                <a:solidFill>
                  <a:srgbClr val="333333"/>
                </a:solidFill>
                <a:effectLst/>
                <a:latin typeface="pingfang SC"/>
              </a:rPr>
              <a:t>（</a:t>
            </a:r>
            <a:r>
              <a:rPr lang="en-US" altLang="zh-CN" b="0" i="0">
                <a:solidFill>
                  <a:srgbClr val="333333"/>
                </a:solidFill>
                <a:effectLst/>
                <a:latin typeface="pingfang SC"/>
              </a:rPr>
              <a:t>1</a:t>
            </a:r>
            <a:r>
              <a:rPr lang="zh-CN" altLang="en-US" b="0" i="0">
                <a:solidFill>
                  <a:srgbClr val="333333"/>
                </a:solidFill>
                <a:effectLst/>
                <a:latin typeface="pingfang SC"/>
              </a:rPr>
              <a:t>）可分解成为各自的区块</a:t>
            </a:r>
          </a:p>
          <a:p>
            <a:pPr algn="l"/>
            <a:r>
              <a:rPr lang="zh-CN" altLang="en-US" b="0" i="0">
                <a:solidFill>
                  <a:srgbClr val="333333"/>
                </a:solidFill>
                <a:effectLst/>
                <a:latin typeface="pingfang SC"/>
              </a:rPr>
              <a:t>（</a:t>
            </a:r>
            <a:r>
              <a:rPr lang="en-US" altLang="zh-CN" b="0" i="0">
                <a:solidFill>
                  <a:srgbClr val="333333"/>
                </a:solidFill>
                <a:effectLst/>
                <a:latin typeface="pingfang SC"/>
              </a:rPr>
              <a:t>2</a:t>
            </a:r>
            <a:r>
              <a:rPr lang="zh-CN" altLang="en-US" b="0" i="0">
                <a:solidFill>
                  <a:srgbClr val="333333"/>
                </a:solidFill>
                <a:effectLst/>
                <a:latin typeface="pingfang SC"/>
              </a:rPr>
              <a:t>）每个区块都有节点容量。当节点达到最大容量时，节点分裂</a:t>
            </a:r>
          </a:p>
          <a:p>
            <a:pPr algn="l"/>
            <a:r>
              <a:rPr lang="zh-CN" altLang="en-US" b="0" i="0">
                <a:solidFill>
                  <a:srgbClr val="333333"/>
                </a:solidFill>
                <a:effectLst/>
                <a:latin typeface="pingfang SC"/>
              </a:rPr>
              <a:t>（</a:t>
            </a:r>
            <a:r>
              <a:rPr lang="en-US" altLang="zh-CN" b="0" i="0">
                <a:solidFill>
                  <a:srgbClr val="333333"/>
                </a:solidFill>
                <a:effectLst/>
                <a:latin typeface="pingfang SC"/>
              </a:rPr>
              <a:t>3</a:t>
            </a:r>
            <a:r>
              <a:rPr lang="zh-CN" altLang="en-US" b="0" i="0">
                <a:solidFill>
                  <a:srgbClr val="333333"/>
                </a:solidFill>
                <a:effectLst/>
                <a:latin typeface="pingfang SC"/>
              </a:rPr>
              <a:t>）树状数据结构构造四元树法加以区分</a:t>
            </a:r>
            <a:endParaRPr lang="en-US" altLang="zh-CN"/>
          </a:p>
          <a:p>
            <a:endParaRPr lang="en-US" altLang="zh-CN"/>
          </a:p>
          <a:p>
            <a:r>
              <a:rPr lang="zh-CN" altLang="en-US"/>
              <a:t>四叉树，八叉树除了用来加速过滤，还可以用来查找，生成有限元中的网格。在标准四叉树八叉树的基础 上，又衍生出了各种树的变种结构。常见的有 </a:t>
            </a:r>
            <a:r>
              <a:rPr lang="en-US" altLang="zh-CN"/>
              <a:t>KD </a:t>
            </a:r>
            <a:r>
              <a:rPr lang="zh-CN" altLang="en-US"/>
              <a:t>树，</a:t>
            </a:r>
            <a:r>
              <a:rPr lang="en-US" altLang="zh-CN"/>
              <a:t>BVH</a:t>
            </a:r>
            <a:r>
              <a:rPr lang="zh-CN" altLang="en-US"/>
              <a:t>，</a:t>
            </a:r>
            <a:r>
              <a:rPr lang="en-US" altLang="zh-CN"/>
              <a:t>R </a:t>
            </a:r>
            <a:r>
              <a:rPr lang="zh-CN" altLang="en-US"/>
              <a:t>树，</a:t>
            </a:r>
            <a:r>
              <a:rPr lang="en-US" altLang="zh-CN"/>
              <a:t>BSP </a:t>
            </a:r>
            <a:r>
              <a:rPr lang="zh-CN" altLang="en-US"/>
              <a:t>树等，基本原理也都是利用分治来加 速对象过滤。</a:t>
            </a:r>
            <a:endParaRPr lang="en-US" altLang="zh-CN"/>
          </a:p>
          <a:p>
            <a:endParaRPr lang="en-US" altLang="zh-CN"/>
          </a:p>
          <a:p>
            <a:r>
              <a:rPr lang="zh-CN" altLang="en-US">
                <a:hlinkClick r:id="rId3"/>
              </a:rPr>
              <a:t>空间管理</a:t>
            </a:r>
            <a:r>
              <a:rPr lang="en-US" altLang="zh-CN">
                <a:hlinkClick r:id="rId3"/>
              </a:rPr>
              <a:t>Space management</a:t>
            </a:r>
            <a:r>
              <a:rPr lang="zh-CN" altLang="en-US">
                <a:hlinkClick r:id="rId3"/>
              </a:rPr>
              <a:t>：四叉树 </a:t>
            </a:r>
            <a:r>
              <a:rPr lang="en-US" altLang="zh-CN">
                <a:hlinkClick r:id="rId3"/>
              </a:rPr>
              <a:t>&amp; </a:t>
            </a:r>
            <a:r>
              <a:rPr lang="zh-CN" altLang="en-US">
                <a:hlinkClick r:id="rId3"/>
              </a:rPr>
              <a:t>八叉树 </a:t>
            </a:r>
            <a:r>
              <a:rPr lang="en-US" altLang="zh-CN">
                <a:hlinkClick r:id="rId3"/>
              </a:rPr>
              <a:t>| YangWC's Blog</a:t>
            </a:r>
            <a:endParaRPr lang="en-US" altLang="zh-CN"/>
          </a:p>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B-Rep</a:t>
            </a:r>
            <a:r>
              <a:rPr lang="zh-CN" altLang="en-US"/>
              <a:t>模型中几何、拓扑关系分析，理论上要求在三维建模系统中要完整的描述一个几何模型的需要保证几何元素的完整性、拓扑关系的正确性，也就是图</a:t>
            </a:r>
            <a:r>
              <a:rPr lang="en-US" altLang="zh-CN"/>
              <a:t>5 a)</a:t>
            </a:r>
            <a:r>
              <a:rPr lang="zh-CN" altLang="en-US"/>
              <a:t>中的“精确模型”         </a:t>
            </a:r>
            <a:endParaRPr lang="en-US" altLang="zh-CN"/>
          </a:p>
          <a:p>
            <a:r>
              <a:rPr lang="zh-CN" altLang="en-US"/>
              <a:t>但真实的情况，在计算机机进行几何建模（建立数学模型）的过程中，对一个完整复杂的几何模型通过最基本的几何构造和拓扑关系描述的时候。</a:t>
            </a:r>
            <a:endParaRPr lang="en-US" altLang="zh-CN"/>
          </a:p>
          <a:p>
            <a:endParaRPr lang="en-US" altLang="zh-CN"/>
          </a:p>
          <a:p>
            <a:pPr algn="just">
              <a:buFont typeface="+mj-lt"/>
              <a:buAutoNum type="arabicPeriod"/>
            </a:pPr>
            <a:r>
              <a:rPr lang="zh-CN" altLang="en-US" b="0" i="0">
                <a:solidFill>
                  <a:srgbClr val="000000"/>
                </a:solidFill>
                <a:effectLst/>
                <a:latin typeface="grad"/>
              </a:rPr>
              <a:t>首先在单一平台会因为计算误差、几何的迭代产生几何容差。</a:t>
            </a:r>
          </a:p>
          <a:p>
            <a:pPr algn="just">
              <a:buFont typeface="+mj-lt"/>
              <a:buAutoNum type="arabicPeriod"/>
            </a:pPr>
            <a:r>
              <a:rPr lang="zh-CN" altLang="en-US" b="0" i="0">
                <a:solidFill>
                  <a:srgbClr val="000000"/>
                </a:solidFill>
                <a:effectLst/>
                <a:latin typeface="grad"/>
              </a:rPr>
              <a:t>其次跨平台的核心算法差异，也会在数据交换后产生几何容差。如图</a:t>
            </a:r>
            <a:r>
              <a:rPr lang="en-US" altLang="zh-CN" b="0" i="0">
                <a:solidFill>
                  <a:srgbClr val="000000"/>
                </a:solidFill>
                <a:effectLst/>
                <a:latin typeface="grad"/>
              </a:rPr>
              <a:t>5 b)</a:t>
            </a:r>
            <a:r>
              <a:rPr lang="zh-CN" altLang="en-US" b="0" i="0">
                <a:solidFill>
                  <a:srgbClr val="000000"/>
                </a:solidFill>
                <a:effectLst/>
                <a:latin typeface="grad"/>
              </a:rPr>
              <a:t>中的存在几何容差的容差模型</a:t>
            </a:r>
          </a:p>
          <a:p>
            <a:endParaRPr lang="en-US" altLang="zh-CN"/>
          </a:p>
          <a:p>
            <a:endParaRPr lang="en-US" altLang="zh-CN"/>
          </a:p>
          <a:p>
            <a:r>
              <a:rPr lang="zh-CN" altLang="en-US" b="0" i="0">
                <a:solidFill>
                  <a:srgbClr val="000000"/>
                </a:solidFill>
                <a:effectLst/>
                <a:latin typeface="grad"/>
              </a:rPr>
              <a:t>描述面与面之间连接关系的边</a:t>
            </a:r>
            <a:r>
              <a:rPr lang="en-US" altLang="zh-CN" b="0" i="0">
                <a:solidFill>
                  <a:srgbClr val="000000"/>
                </a:solidFill>
                <a:effectLst/>
                <a:latin typeface="grad"/>
              </a:rPr>
              <a:t>(Edge)</a:t>
            </a:r>
            <a:r>
              <a:rPr lang="zh-CN" altLang="en-US" b="0" i="0">
                <a:solidFill>
                  <a:srgbClr val="000000"/>
                </a:solidFill>
                <a:effectLst/>
                <a:latin typeface="grad"/>
              </a:rPr>
              <a:t>以及描述边与边之间连接关系的顶点</a:t>
            </a:r>
            <a:r>
              <a:rPr lang="en-US" altLang="zh-CN" b="0" i="0">
                <a:solidFill>
                  <a:srgbClr val="000000"/>
                </a:solidFill>
                <a:effectLst/>
                <a:latin typeface="grad"/>
              </a:rPr>
              <a:t>(Vertex)</a:t>
            </a:r>
            <a:r>
              <a:rPr lang="zh-CN" altLang="en-US" b="0" i="0">
                <a:solidFill>
                  <a:srgbClr val="000000"/>
                </a:solidFill>
                <a:effectLst/>
                <a:latin typeface="grad"/>
              </a:rPr>
              <a:t>因为几何容差产生间隙，原本精确模型中的，</a:t>
            </a:r>
            <a:r>
              <a:rPr lang="en-US" altLang="zh-CN" b="0" i="0">
                <a:solidFill>
                  <a:srgbClr val="000000"/>
                </a:solidFill>
                <a:effectLst/>
                <a:latin typeface="grad"/>
              </a:rPr>
              <a:t>3</a:t>
            </a:r>
            <a:r>
              <a:rPr lang="zh-CN" altLang="en-US" b="0" i="0">
                <a:solidFill>
                  <a:srgbClr val="000000"/>
                </a:solidFill>
                <a:effectLst/>
                <a:latin typeface="grad"/>
              </a:rPr>
              <a:t>条共边缘分裂成</a:t>
            </a:r>
            <a:r>
              <a:rPr lang="en-US" altLang="zh-CN" b="0" i="0">
                <a:solidFill>
                  <a:srgbClr val="000000"/>
                </a:solidFill>
                <a:effectLst/>
                <a:latin typeface="grad"/>
              </a:rPr>
              <a:t>6</a:t>
            </a:r>
            <a:r>
              <a:rPr lang="zh-CN" altLang="en-US" b="0" i="0">
                <a:solidFill>
                  <a:srgbClr val="000000"/>
                </a:solidFill>
                <a:effectLst/>
                <a:latin typeface="grad"/>
              </a:rPr>
              <a:t>条，</a:t>
            </a:r>
            <a:r>
              <a:rPr lang="en-US" altLang="zh-CN" b="0" i="0">
                <a:solidFill>
                  <a:srgbClr val="000000"/>
                </a:solidFill>
                <a:effectLst/>
                <a:latin typeface="grad"/>
              </a:rPr>
              <a:t>1</a:t>
            </a:r>
            <a:r>
              <a:rPr lang="zh-CN" altLang="en-US" b="0" i="0">
                <a:solidFill>
                  <a:srgbClr val="000000"/>
                </a:solidFill>
                <a:effectLst/>
                <a:latin typeface="grad"/>
              </a:rPr>
              <a:t>个共顶点也分裂成</a:t>
            </a:r>
            <a:r>
              <a:rPr lang="en-US" altLang="zh-CN" b="0" i="0">
                <a:solidFill>
                  <a:srgbClr val="000000"/>
                </a:solidFill>
                <a:effectLst/>
                <a:latin typeface="grad"/>
              </a:rPr>
              <a:t>3</a:t>
            </a:r>
            <a:r>
              <a:rPr lang="zh-CN" altLang="en-US" b="0" i="0">
                <a:solidFill>
                  <a:srgbClr val="000000"/>
                </a:solidFill>
                <a:effectLst/>
                <a:latin typeface="grad"/>
              </a:rPr>
              <a:t>个。因此在存在几何容差在</a:t>
            </a:r>
            <a:r>
              <a:rPr lang="en-US" altLang="zh-CN" b="0" i="0">
                <a:solidFill>
                  <a:srgbClr val="000000"/>
                </a:solidFill>
                <a:effectLst/>
                <a:latin typeface="grad"/>
              </a:rPr>
              <a:t>B-Rep</a:t>
            </a:r>
            <a:r>
              <a:rPr lang="zh-CN" altLang="en-US" b="0" i="0">
                <a:solidFill>
                  <a:srgbClr val="000000"/>
                </a:solidFill>
                <a:effectLst/>
                <a:latin typeface="grad"/>
              </a:rPr>
              <a:t>模型中的存在形式主要是依赖于顶点、边缘和面，也就是几何容差主要以容差顶点、容差边、容差面存在。</a:t>
            </a:r>
            <a:endParaRPr lang="zh-CN" altLang="en-US"/>
          </a:p>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4D4D4D"/>
                </a:solidFill>
                <a:effectLst/>
                <a:latin typeface="-apple-system"/>
              </a:rPr>
              <a:t>优点是所有计算都只执行一个容差数值来进行判断和计算，存储的信息量小，计算速度快。缺点是始终固定的容差值，数值过大会导致精度损失，模型质量下降</a:t>
            </a:r>
            <a:endParaRPr lang="en-US" altLang="zh-CN" b="0" i="0">
              <a:solidFill>
                <a:srgbClr val="4D4D4D"/>
              </a:solidFill>
              <a:effectLst/>
              <a:latin typeface="-apple-system"/>
            </a:endParaRPr>
          </a:p>
          <a:p>
            <a:endParaRPr lang="en-US" altLang="zh-CN" b="0" i="0">
              <a:solidFill>
                <a:srgbClr val="4D4D4D"/>
              </a:solidFill>
              <a:effectLst/>
              <a:latin typeface="-apple-system"/>
            </a:endParaRPr>
          </a:p>
          <a:p>
            <a:endParaRPr lang="en-US" altLang="zh-CN"/>
          </a:p>
          <a:p>
            <a:r>
              <a:rPr lang="zh-CN" altLang="en-US" b="0" i="0">
                <a:solidFill>
                  <a:srgbClr val="4D4D4D"/>
                </a:solidFill>
                <a:effectLst/>
                <a:latin typeface="-apple-system"/>
              </a:rPr>
              <a:t>基于自适应的容差方法是在涉及几何拓扑变化的过程中，当涉及容差的计算的时候，通过特定的算法计算拓扑结构中的顶点、边缘位置，在几何模型不同位置使用最适合的容差值，这种方法能够保证拓扑结构使用最优的容差值，不会出现固定统一容差方法的建模稳定问题</a:t>
            </a:r>
            <a:r>
              <a:rPr lang="en-US" altLang="zh-CN" b="0" i="0">
                <a:solidFill>
                  <a:srgbClr val="4D4D4D"/>
                </a:solidFill>
                <a:effectLst/>
                <a:latin typeface="-apple-system"/>
              </a:rPr>
              <a:t>[4]</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最直接的方法就是使用最小二乘法构造一个能量泛函，并且以这个能量泛函的最小化作为训练目标。</a:t>
            </a:r>
            <a:endParaRPr lang="en-US" altLang="zh-CN"/>
          </a:p>
          <a:p>
            <a:r>
              <a:rPr lang="zh-CN" altLang="en-US"/>
              <a:t>缺点：对光滑性的要求比较的高，要求高阶导数。</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其中这个</a:t>
            </a:r>
            <a:r>
              <a:rPr lang="en-US" altLang="zh-CN"/>
              <a:t>u*</a:t>
            </a:r>
            <a:r>
              <a:rPr lang="zh-CN" altLang="en-US"/>
              <a:t>是</a:t>
            </a:r>
            <a:r>
              <a:rPr lang="en-US" altLang="zh-CN"/>
              <a:t>approximation solution</a:t>
            </a:r>
            <a:r>
              <a:rPr lang="zh-CN" altLang="en-US"/>
              <a:t>逼近解，</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a:p>
            <a:r>
              <a:rPr lang="zh-CN" altLang="en-US"/>
              <a:t>由于我们本次重点关注的是</a:t>
            </a:r>
            <a:r>
              <a:rPr lang="en-US" altLang="zh-CN"/>
              <a:t>CAE</a:t>
            </a:r>
            <a:r>
              <a:rPr lang="zh-CN" altLang="en-US"/>
              <a:t>的几何内核。首先引入</a:t>
            </a:r>
            <a:r>
              <a:rPr lang="en-US" altLang="zh-CN"/>
              <a:t>2</a:t>
            </a:r>
            <a:r>
              <a:rPr lang="zh-CN" altLang="en-US"/>
              <a:t>个问题来了解一下</a:t>
            </a:r>
            <a:r>
              <a:rPr lang="en-US" altLang="zh-CN"/>
              <a:t>CAE</a:t>
            </a:r>
            <a:r>
              <a:rPr lang="zh-CN" altLang="en-US"/>
              <a:t>中的几何内核：在工业软件中怎么去表示一个长方体？</a:t>
            </a:r>
          </a:p>
          <a:p>
            <a:r>
              <a:rPr lang="zh-CN" altLang="en-US"/>
              <a:t>我们可以类比一下在纸上画图，当没有尺子和网格纸的时候，最常见的就是</a:t>
            </a:r>
            <a:r>
              <a:rPr lang="en-US" altLang="zh-CN"/>
              <a:t>planA</a:t>
            </a:r>
            <a:r>
              <a:rPr lang="zh-CN" altLang="en-US"/>
              <a:t>和</a:t>
            </a:r>
            <a:r>
              <a:rPr lang="en-US" altLang="zh-CN"/>
              <a:t>planB</a:t>
            </a:r>
            <a:r>
              <a:rPr lang="zh-CN" altLang="en-US"/>
              <a:t>；此外也可以初始点坐标（原点）以及长宽高，把初始点相当于是当成了坐标轴里的</a:t>
            </a:r>
            <a:r>
              <a:rPr lang="en-US" altLang="zh-CN"/>
              <a:t>(0,0,0)</a:t>
            </a:r>
            <a:r>
              <a:rPr lang="zh-CN" altLang="en-US"/>
              <a:t>；对应的是参数表达；</a:t>
            </a:r>
          </a:p>
          <a:p>
            <a:endParaRPr lang="zh-CN" altLang="en-US"/>
          </a:p>
          <a:p>
            <a:r>
              <a:rPr lang="zh-CN" altLang="en-US"/>
              <a:t>或者我们可以给出</a:t>
            </a:r>
            <a:r>
              <a:rPr lang="en-US" altLang="zh-CN"/>
              <a:t>Plan D: </a:t>
            </a:r>
            <a:r>
              <a:rPr lang="zh-CN" altLang="en-US"/>
              <a:t>给出</a:t>
            </a:r>
            <a:r>
              <a:rPr lang="en-US" altLang="zh-CN"/>
              <a:t>12</a:t>
            </a:r>
            <a:r>
              <a:rPr lang="zh-CN" altLang="en-US"/>
              <a:t>条边；</a:t>
            </a:r>
            <a:r>
              <a:rPr lang="en-US" altLang="zh-CN"/>
              <a:t>Plan E: </a:t>
            </a:r>
            <a:r>
              <a:rPr lang="zh-CN" altLang="en-US"/>
              <a:t>给出</a:t>
            </a:r>
            <a:r>
              <a:rPr lang="en-US" altLang="zh-CN"/>
              <a:t>6</a:t>
            </a:r>
            <a:r>
              <a:rPr lang="zh-CN" altLang="en-US"/>
              <a:t>个面。由于面和边界可以唯一的确定一个立体几何形状，所以我们叫边界表达。最后一个比较常见于数学题里，是约束表达。</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最直接的方法就是使用最小二乘法构造一个能量泛函，并且以这个能量泛函的最小化作为训练目标。</a:t>
            </a:r>
            <a:endParaRPr lang="en-US" altLang="zh-CN"/>
          </a:p>
          <a:p>
            <a:r>
              <a:rPr lang="zh-CN" altLang="en-US"/>
              <a:t>缺点：对光滑性的要求比较的高，要求高阶导数。</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26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30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b="0" i="0">
                <a:solidFill>
                  <a:srgbClr val="374151"/>
                </a:solidFill>
                <a:effectLst/>
                <a:latin typeface="Söhne"/>
              </a:rPr>
              <a:t>𝑛 表示负电荷载体（电子）的浓度。</a:t>
            </a:r>
          </a:p>
          <a:p>
            <a:pPr algn="l">
              <a:buFont typeface="Arial" panose="020B0604020202020204" pitchFamily="34" charset="0"/>
              <a:buChar char="•"/>
            </a:pPr>
            <a:r>
              <a:rPr lang="zh-CN" altLang="en-US" b="0" i="0">
                <a:solidFill>
                  <a:srgbClr val="374151"/>
                </a:solidFill>
                <a:effectLst/>
                <a:latin typeface="Söhne"/>
              </a:rPr>
              <a:t>𝑝 表示正电荷载体（空穴）的浓度。</a:t>
            </a:r>
          </a:p>
          <a:p>
            <a:pPr algn="l">
              <a:buFont typeface="Arial" panose="020B0604020202020204" pitchFamily="34" charset="0"/>
              <a:buChar char="•"/>
            </a:pPr>
            <a:r>
              <a:rPr lang="zh-CN" altLang="en-US" b="0" i="0">
                <a:solidFill>
                  <a:srgbClr val="374151"/>
                </a:solidFill>
                <a:effectLst/>
                <a:latin typeface="Söhne"/>
              </a:rPr>
              <a:t>𝜓 是一个参数，通常与温度和半导体材料的特性有关。</a:t>
            </a:r>
          </a:p>
          <a:p>
            <a:pPr algn="l">
              <a:buFont typeface="Arial" panose="020B0604020202020204" pitchFamily="34" charset="0"/>
              <a:buChar char="•"/>
            </a:pPr>
            <a:r>
              <a:rPr lang="zh-CN" altLang="en-US" b="0" i="0">
                <a:solidFill>
                  <a:srgbClr val="374151"/>
                </a:solidFill>
                <a:effectLst/>
                <a:latin typeface="Söhne"/>
              </a:rPr>
              <a:t>正电荷载体为“空穴”（</a:t>
            </a:r>
            <a:r>
              <a:rPr lang="en-US" altLang="zh-CN" b="0" i="0">
                <a:solidFill>
                  <a:srgbClr val="374151"/>
                </a:solidFill>
                <a:effectLst/>
                <a:latin typeface="Söhne"/>
              </a:rPr>
              <a:t>holes</a:t>
            </a:r>
            <a:r>
              <a:rPr lang="zh-CN" altLang="en-US" b="0" i="0">
                <a:solidFill>
                  <a:srgbClr val="374151"/>
                </a:solidFill>
                <a:effectLst/>
                <a:latin typeface="Söhne"/>
              </a:rPr>
              <a:t>），负电荷载体为“电子”（</a:t>
            </a:r>
            <a:r>
              <a:rPr lang="en-US" altLang="zh-CN" b="0" i="0">
                <a:solidFill>
                  <a:srgbClr val="374151"/>
                </a:solidFill>
                <a:effectLst/>
                <a:latin typeface="Söhne"/>
              </a:rPr>
              <a:t>electrons</a:t>
            </a:r>
            <a:r>
              <a:rPr lang="zh-CN" altLang="en-US" b="0" i="0">
                <a:solidFill>
                  <a:srgbClr val="374151"/>
                </a:solidFill>
                <a:effectLst/>
                <a:latin typeface="Söhne"/>
              </a:rPr>
              <a:t>）   </a:t>
            </a:r>
            <a:endParaRPr lang="en-US" altLang="zh-CN" b="0" i="0">
              <a:solidFill>
                <a:srgbClr val="374151"/>
              </a:solidFill>
              <a:effectLst/>
              <a:latin typeface="Söhne"/>
            </a:endParaRPr>
          </a:p>
          <a:p>
            <a:pPr algn="l">
              <a:buFont typeface="Arial" panose="020B0604020202020204" pitchFamily="34" charset="0"/>
              <a:buChar char="•"/>
            </a:pPr>
            <a:r>
              <a:rPr lang="zh-CN" altLang="en-US" b="0" i="0">
                <a:solidFill>
                  <a:srgbClr val="374151"/>
                </a:solidFill>
                <a:effectLst/>
                <a:latin typeface="Söhne"/>
              </a:rPr>
              <a:t>第一个方程是</a:t>
            </a:r>
            <a:r>
              <a:rPr lang="en-US" altLang="zh-CN" b="0" i="0">
                <a:solidFill>
                  <a:srgbClr val="374151"/>
                </a:solidFill>
                <a:effectLst/>
                <a:latin typeface="Söhne"/>
              </a:rPr>
              <a:t>Possion equation</a:t>
            </a:r>
          </a:p>
          <a:p>
            <a:pPr algn="l">
              <a:buFont typeface="Arial" panose="020B0604020202020204" pitchFamily="34" charset="0"/>
              <a:buChar char="•"/>
            </a:pPr>
            <a:r>
              <a:rPr lang="zh-CN" altLang="en-US" b="0" i="0">
                <a:solidFill>
                  <a:srgbClr val="374151"/>
                </a:solidFill>
                <a:effectLst/>
                <a:latin typeface="Söhne"/>
              </a:rPr>
              <a:t>第</a:t>
            </a:r>
            <a:r>
              <a:rPr lang="en-US" altLang="zh-CN" b="0" i="0">
                <a:solidFill>
                  <a:srgbClr val="374151"/>
                </a:solidFill>
                <a:effectLst/>
                <a:latin typeface="Söhne"/>
              </a:rPr>
              <a:t>2-3</a:t>
            </a:r>
            <a:r>
              <a:rPr lang="zh-CN" altLang="en-US" b="0" i="0">
                <a:solidFill>
                  <a:srgbClr val="374151"/>
                </a:solidFill>
                <a:effectLst/>
                <a:latin typeface="Söhne"/>
              </a:rPr>
              <a:t>个方程是</a:t>
            </a:r>
            <a:r>
              <a:rPr lang="en-US" altLang="zh-CN" b="0" i="0">
                <a:solidFill>
                  <a:srgbClr val="374151"/>
                </a:solidFill>
                <a:effectLst/>
                <a:latin typeface="Söhne"/>
              </a:rPr>
              <a:t>continuity equation</a:t>
            </a:r>
            <a:r>
              <a:rPr lang="zh-CN" altLang="en-US" b="0" i="0">
                <a:solidFill>
                  <a:srgbClr val="374151"/>
                </a:solidFill>
                <a:effectLst/>
                <a:latin typeface="Söhne"/>
              </a:rPr>
              <a:t>连续性方程</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35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a:t>
            </a:r>
            <a:r>
              <a:rPr lang="en-US" altLang="zh-CN"/>
              <a:t>step1</a:t>
            </a:r>
            <a:r>
              <a:rPr lang="zh-CN" altLang="en-US"/>
              <a:t>中，把</a:t>
            </a:r>
            <a:r>
              <a:rPr lang="en-US" altLang="zh-CN"/>
              <a:t>J_p</a:t>
            </a:r>
            <a:r>
              <a:rPr lang="zh-CN" altLang="en-US"/>
              <a:t>的原始表达式带入进了方程；并且求解的目标是</a:t>
            </a:r>
            <a:r>
              <a:rPr lang="en-US" altLang="zh-CN"/>
              <a:t>v_{k+1}</a:t>
            </a:r>
            <a:r>
              <a:rPr lang="zh-CN" altLang="en-US"/>
              <a:t>；关注</a:t>
            </a:r>
            <a:r>
              <a:rPr lang="en-US" altLang="zh-CN"/>
              <a:t>v_{k+1}</a:t>
            </a:r>
            <a:r>
              <a:rPr lang="zh-CN" altLang="en-US"/>
              <a:t>在迪利克雷边界和纽曼边界上的取值</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在</a:t>
            </a:r>
            <a:r>
              <a:rPr lang="en-US" altLang="zh-CN"/>
              <a:t>steo2</a:t>
            </a:r>
            <a:r>
              <a:rPr lang="zh-CN" altLang="en-US"/>
              <a:t>中，把</a:t>
            </a:r>
            <a:r>
              <a:rPr lang="en-US" altLang="zh-CN"/>
              <a:t>J_n</a:t>
            </a:r>
            <a:r>
              <a:rPr lang="zh-CN" altLang="en-US"/>
              <a:t>的原始表达式带入进了方程；并且求解的目标是</a:t>
            </a:r>
            <a:r>
              <a:rPr lang="en-US" altLang="zh-CN"/>
              <a:t>u_{k+1}</a:t>
            </a:r>
            <a:r>
              <a:rPr lang="zh-CN" altLang="en-US"/>
              <a:t>；关注</a:t>
            </a:r>
            <a:r>
              <a:rPr lang="en-US" altLang="zh-CN"/>
              <a:t>u_{k+1}</a:t>
            </a:r>
            <a:r>
              <a:rPr lang="zh-CN" altLang="en-US"/>
              <a:t>在迪利克雷边界和纽曼边界上的取值</a:t>
            </a:r>
            <a:r>
              <a:rPr lang="en-US" altLang="zh-CN"/>
              <a:t> </a:t>
            </a:r>
          </a:p>
          <a:p>
            <a:r>
              <a:rPr lang="zh-CN" altLang="en-US"/>
              <a:t>最后在</a:t>
            </a:r>
            <a:r>
              <a:rPr lang="en-US" altLang="zh-CN"/>
              <a:t>Possion</a:t>
            </a:r>
            <a:r>
              <a:rPr lang="zh-CN" altLang="en-US"/>
              <a:t>方程中，求解出了</a:t>
            </a:r>
            <a:r>
              <a:rPr lang="en-US" altLang="zh-CN"/>
              <a:t>\psi_{k+1}</a:t>
            </a:r>
            <a:r>
              <a:rPr lang="zh-CN" altLang="en-US"/>
              <a:t>，同样关注两个边界的取值</a:t>
            </a:r>
            <a:endParaRPr lang="en-US" altLang="zh-CN"/>
          </a:p>
          <a:p>
            <a:endParaRPr lang="en-US" altLang="zh-CN"/>
          </a:p>
        </p:txBody>
      </p:sp>
      <p:sp>
        <p:nvSpPr>
          <p:cNvPr id="4" name="灯片编号占位符 3"/>
          <p:cNvSpPr>
            <a:spLocks noGrp="1"/>
          </p:cNvSpPr>
          <p:nvPr>
            <p:ph type="sldNum" sz="quarter" idx="5"/>
          </p:nvPr>
        </p:nvSpPr>
        <p:spPr/>
        <p:txBody>
          <a:bodyPr/>
          <a:lstStyle/>
          <a:p>
            <a:fld id="{91BB6AE2-ECC6-4368-A1A4-C30921F5A8B5}" type="slidenum">
              <a:rPr lang="zh-CN" altLang="en-US" smtClean="0"/>
              <a:t>36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Gummel</a:t>
            </a:r>
            <a:r>
              <a:rPr lang="zh-CN" altLang="en-US"/>
              <a:t>方法的局限性：在求解的时候必须规定</a:t>
            </a:r>
            <a:r>
              <a:rPr lang="en-US" altLang="zh-CN"/>
              <a:t>J_n</a:t>
            </a:r>
            <a:r>
              <a:rPr lang="zh-CN" altLang="en-US"/>
              <a:t>和</a:t>
            </a:r>
            <a:r>
              <a:rPr lang="en-US" altLang="zh-CN"/>
              <a:t>J_p</a:t>
            </a:r>
            <a:r>
              <a:rPr lang="zh-CN" altLang="en-US"/>
              <a:t>都很小，否则无法收敛；</a:t>
            </a:r>
            <a:endParaRPr lang="en-US" altLang="zh-CN"/>
          </a:p>
          <a:p>
            <a:r>
              <a:rPr lang="zh-CN" altLang="en-US"/>
              <a:t>而牛顿法的一个相对来说的优点就是可以仅仅规定</a:t>
            </a:r>
            <a:r>
              <a:rPr lang="en-US" altLang="zh-CN"/>
              <a:t>Jn</a:t>
            </a:r>
            <a:r>
              <a:rPr lang="zh-CN" altLang="en-US"/>
              <a:t>和</a:t>
            </a:r>
            <a:r>
              <a:rPr lang="en-US" altLang="zh-CN"/>
              <a:t>Jp</a:t>
            </a:r>
            <a:r>
              <a:rPr lang="zh-CN" altLang="en-US"/>
              <a:t>中一个的数值比较小就行，相对精度会比较高。</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37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之后我们看一下牛顿迭代法是怎么进行求解的；首先转换为了数值离散格式；</a:t>
            </a:r>
            <a:endParaRPr lang="en-US" altLang="zh-CN"/>
          </a:p>
          <a:p>
            <a:r>
              <a:rPr lang="zh-CN" altLang="en-US"/>
              <a:t>把</a:t>
            </a:r>
            <a:r>
              <a:rPr lang="en-US" altLang="zh-CN"/>
              <a:t>c</a:t>
            </a:r>
            <a:r>
              <a:rPr lang="zh-CN" altLang="en-US"/>
              <a:t>中的</a:t>
            </a:r>
            <a:r>
              <a:rPr lang="en-US" altLang="zh-CN"/>
              <a:t>J_p</a:t>
            </a:r>
            <a:r>
              <a:rPr lang="zh-CN" altLang="en-US"/>
              <a:t>看成是比较小的，因为</a:t>
            </a:r>
            <a:r>
              <a:rPr lang="en-US" altLang="zh-CN"/>
              <a:t>J_n</a:t>
            </a:r>
            <a:r>
              <a:rPr lang="zh-CN" altLang="en-US"/>
              <a:t>和</a:t>
            </a:r>
            <a:r>
              <a:rPr lang="en-US" altLang="zh-CN"/>
              <a:t>J_p</a:t>
            </a:r>
            <a:r>
              <a:rPr lang="zh-CN" altLang="en-US"/>
              <a:t>总有一个很小；</a:t>
            </a:r>
            <a:endParaRPr lang="en-US" altLang="zh-CN"/>
          </a:p>
          <a:p>
            <a:r>
              <a:rPr lang="zh-CN" altLang="en-US"/>
              <a:t>之后对</a:t>
            </a:r>
            <a:r>
              <a:rPr lang="en-US" altLang="zh-CN"/>
              <a:t>d\psi</a:t>
            </a:r>
            <a:r>
              <a:rPr lang="zh-CN" altLang="en-US"/>
              <a:t>进行了一个解耦，解耦成了</a:t>
            </a:r>
            <a:r>
              <a:rPr lang="en-US" altLang="zh-CN"/>
              <a:t>\psi_1</a:t>
            </a:r>
            <a:r>
              <a:rPr lang="zh-CN" altLang="en-US"/>
              <a:t>和</a:t>
            </a:r>
            <a:r>
              <a:rPr lang="en-US" altLang="zh-CN"/>
              <a:t>\psi_2</a:t>
            </a:r>
            <a:r>
              <a:rPr lang="zh-CN" altLang="en-US"/>
              <a:t>；观察拉普拉斯算子简单的拆分成了两个；</a:t>
            </a:r>
            <a:r>
              <a:rPr lang="en-US" altLang="zh-CN"/>
              <a:t>d\psi</a:t>
            </a:r>
            <a:r>
              <a:rPr lang="zh-CN" altLang="en-US"/>
              <a:t>也拆解成了两个；非线性项</a:t>
            </a:r>
            <a:r>
              <a:rPr lang="en-US" altLang="zh-CN"/>
              <a:t>exp</a:t>
            </a:r>
            <a:r>
              <a:rPr lang="zh-CN" altLang="en-US"/>
              <a:t>因为没办法拆解就放在了两个方程组里。</a:t>
            </a:r>
            <a:endParaRPr lang="en-US" altLang="zh-CN"/>
          </a:p>
          <a:p>
            <a:r>
              <a:rPr lang="zh-CN" altLang="en-US"/>
              <a:t>之后对</a:t>
            </a:r>
            <a:r>
              <a:rPr lang="en-US" altLang="zh-CN"/>
              <a:t>(b)</a:t>
            </a:r>
            <a:r>
              <a:rPr lang="zh-CN" altLang="en-US"/>
              <a:t>也进行一个类似的处理过程。</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38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我们回忆一下之前看到的电子电流连续性方程，如果把</a:t>
            </a:r>
            <a:r>
              <a:rPr lang="en-US" altLang="zh-CN"/>
              <a:t>R</a:t>
            </a:r>
            <a:r>
              <a:rPr lang="zh-CN" altLang="en-US"/>
              <a:t>设为</a:t>
            </a:r>
            <a:r>
              <a:rPr lang="en-US" altLang="zh-CN"/>
              <a:t>0</a:t>
            </a:r>
            <a:r>
              <a:rPr lang="zh-CN" altLang="en-US"/>
              <a:t>，那么方程就可以变成这种形式；</a:t>
            </a:r>
            <a:endParaRPr lang="en-US" altLang="zh-CN"/>
          </a:p>
          <a:p>
            <a:r>
              <a:rPr lang="zh-CN" altLang="en-US"/>
              <a:t>之后引用</a:t>
            </a:r>
            <a:r>
              <a:rPr lang="en-US" altLang="zh-CN"/>
              <a:t>Scharfetter-Gummel Discretization</a:t>
            </a:r>
            <a:r>
              <a:rPr lang="zh-CN" altLang="en-US"/>
              <a:t>数值离散格式进行计算即可。我看了一下，这里的操作就是简单的套公式。</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39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我们可以看出其实还是由一个</a:t>
            </a:r>
            <a:r>
              <a:rPr lang="en-US" altLang="zh-CN"/>
              <a:t>Possion</a:t>
            </a:r>
            <a:r>
              <a:rPr lang="zh-CN" altLang="en-US"/>
              <a:t>方程和两个电子电流连续性方程构成，第一个</a:t>
            </a:r>
            <a:r>
              <a:rPr lang="en-US" altLang="zh-CN"/>
              <a:t>Possion</a:t>
            </a:r>
            <a:r>
              <a:rPr lang="zh-CN" altLang="en-US"/>
              <a:t>方程右端项是已知的；</a:t>
            </a:r>
            <a:endParaRPr lang="en-US" altLang="zh-CN"/>
          </a:p>
          <a:p>
            <a:r>
              <a:rPr lang="zh-CN" altLang="en-US"/>
              <a:t>二三方程其实还是电子电流连续性方程，和右边的形式是统一的。</a:t>
            </a:r>
            <a:endParaRPr lang="en-US" altLang="zh-CN"/>
          </a:p>
          <a:p>
            <a:r>
              <a:rPr lang="zh-CN" altLang="en-US"/>
              <a:t>对这种原问题格式进行了一下缩放就得到了右边的这种形式。</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42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43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我们观察主要的不同其实是在于对变量的计算顺序以及解耦的程度上。</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44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之后的第二个问题：建立好长方体之后会有什么操作？比如你可以离散面片化长方体用来显示和划分网格，就像右边的示意图，每一个面上都有离散的面片；再比如说布尔（并，减，差）运算，就像左下角的图，你可以把不同的几何对象拾取在一起。右下角的图片其实是一个布尔交。</a:t>
            </a:r>
          </a:p>
          <a:p>
            <a:endParaRPr lang="en-US" altLang="zh-CN"/>
          </a:p>
          <a:p>
            <a:endParaRPr lang="en-US" altLang="zh-CN"/>
          </a:p>
          <a:p>
            <a:r>
              <a:rPr lang="zh-CN" altLang="en-US"/>
              <a:t>采用像边界表达</a:t>
            </a:r>
            <a:r>
              <a:rPr lang="en-US" altLang="zh-CN"/>
              <a:t>(Boundary Representation</a:t>
            </a:r>
            <a:r>
              <a:rPr lang="zh-CN" altLang="en-US"/>
              <a:t>），约束表达建立复杂图形，并且对复杂图形进行如网格划分、布尔运算、缩放等操作是几何内核的重要功能。可以从这两个方面来理解几何内核。</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观察一下这个修正过的迭代法究竟修正体现在了哪里？？</a:t>
            </a:r>
            <a:endParaRPr lang="en-US" altLang="zh-CN"/>
          </a:p>
          <a:p>
            <a:r>
              <a:rPr lang="zh-CN" altLang="en-US"/>
              <a:t>第一，借鉴了牛顿迭代的数值离散格式</a:t>
            </a:r>
            <a:endParaRPr lang="en-US" altLang="zh-CN"/>
          </a:p>
          <a:p>
            <a:r>
              <a:rPr lang="zh-CN" altLang="en-US"/>
              <a:t>第二，一步只求解一个自变量；</a:t>
            </a:r>
            <a:endParaRPr lang="en-US" altLang="zh-CN"/>
          </a:p>
          <a:p>
            <a:r>
              <a:rPr lang="zh-CN" altLang="en-US"/>
              <a:t>第三，我们观察一下左边的这个</a:t>
            </a:r>
            <a:r>
              <a:rPr lang="en-US" altLang="zh-CN"/>
              <a:t>Gummel</a:t>
            </a:r>
            <a:r>
              <a:rPr lang="zh-CN" altLang="en-US"/>
              <a:t>迭代，其实第二步里已经默认了</a:t>
            </a:r>
            <a:r>
              <a:rPr lang="en-US" altLang="zh-CN"/>
              <a:t>Jp</a:t>
            </a:r>
            <a:r>
              <a:rPr lang="zh-CN" altLang="en-US"/>
              <a:t>是一个比较小的物理量，它的散度在计算的时候可以直接忽略。</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45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density gradient formalism involves the introduction of a correction term that is proportional to the divergence of the gradient of the square root of the carrier density</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47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大家好，今天由我来做汇报研究。由于之前我只确定了大概研究方向，还不清楚具体的细致方向，所有没有看粒度比较细的论文。我的汇报主要分为两个部分：</a:t>
            </a:r>
            <a:r>
              <a:rPr lang="en-US" altLang="zh-CN"/>
              <a:t>CAE</a:t>
            </a:r>
            <a:r>
              <a:rPr lang="zh-CN" altLang="en-US"/>
              <a:t>工业软件的关于几何内核的介绍、和使用无惩罚项神经网络求解</a:t>
            </a:r>
            <a:r>
              <a:rPr lang="en-US" altLang="zh-CN"/>
              <a:t>PDE</a:t>
            </a:r>
            <a:r>
              <a:rPr lang="zh-CN" altLang="en-US"/>
              <a:t>方程。</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53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54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56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引入了</a:t>
            </a:r>
            <a:r>
              <a:rPr lang="zh-CN" altLang="en-US" b="0" i="0">
                <a:solidFill>
                  <a:srgbClr val="2A2B2E"/>
                </a:solidFill>
                <a:effectLst/>
                <a:latin typeface="pingfang SC"/>
              </a:rPr>
              <a:t>欧姆接触边界条件；对于三个要求解的</a:t>
            </a:r>
            <a:r>
              <a:rPr lang="en-US" altLang="zh-CN" b="0" i="0">
                <a:solidFill>
                  <a:srgbClr val="2A2B2E"/>
                </a:solidFill>
                <a:effectLst/>
                <a:latin typeface="pingfang SC"/>
              </a:rPr>
              <a:t>n,p,\psi</a:t>
            </a:r>
            <a:r>
              <a:rPr lang="zh-CN" altLang="en-US" b="0" i="0">
                <a:solidFill>
                  <a:srgbClr val="2A2B2E"/>
                </a:solidFill>
                <a:effectLst/>
                <a:latin typeface="pingfang SC"/>
              </a:rPr>
              <a:t>变量。</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57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a:t>The emphasis for the spatial discretization will be devoted to the convective effect of the current densities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𝑛</m:t>
                        </m:r>
                      </m:sub>
                    </m:sSub>
                  </m:oMath>
                </a14:m>
                <a:r>
                  <a:rPr lang="en-US" altLang="zh-CN"/>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𝑝</m:t>
                        </m:r>
                      </m:sub>
                    </m:sSub>
                  </m:oMath>
                </a14:m>
                <a:r>
                  <a:rPr lang="en-US" altLang="zh-CN"/>
                  <a:t>. </a:t>
                </a:r>
              </a:p>
              <a:p>
                <a:pPr marL="481330" lvl="1" indent="0">
                  <a:buNone/>
                </a:pPr>
                <a:r>
                  <a:rPr lang="en-US" altLang="zh-CN"/>
                  <a:t>  </a:t>
                </a:r>
                <a:r>
                  <a:rPr lang="zh-CN" altLang="en-US"/>
                  <a:t>对空间离散化的重点将放在电流密度 𝐽𝑛 和 𝐽𝑝 的对流效应上。</a:t>
                </a:r>
              </a:p>
              <a:p>
                <a:pPr lvl="1"/>
                <a:r>
                  <a:rPr lang="en-US" altLang="zh-CN"/>
                  <a:t>In the finite volume method, the flux on the surface of the cell need to be constructed, and the Scharfetter-Gummel (SG) scheme is commonly used to construct the flux.  </a:t>
                </a:r>
              </a:p>
              <a:p>
                <a:pPr marL="481330" lvl="1" indent="0">
                  <a:buNone/>
                </a:pPr>
                <a:r>
                  <a:rPr lang="zh-CN" altLang="en-US"/>
                  <a:t>   在有限体积法中，需要构建单元表面的通量，通常使用 </a:t>
                </a:r>
                <a:r>
                  <a:rPr lang="en-US" altLang="zh-CN"/>
                  <a:t>Scharfetter-Gummel (SG) </a:t>
                </a:r>
                <a:r>
                  <a:rPr lang="zh-CN" altLang="en-US"/>
                  <a:t>方案来构建  通量。</a:t>
                </a:r>
              </a:p>
              <a:p>
                <a:endParaRPr lang="zh-CN" altLang="en-US"/>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91BB6AE2-ECC6-4368-A1A4-C30921F5A8B5}" type="slidenum">
              <a:rPr lang="zh-CN" altLang="en-US" smtClean="0"/>
              <a:t>59</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the flux </a:t>
            </a:r>
            <a:r>
              <a:rPr lang="zh-CN" altLang="en-US"/>
              <a:t>𝜀∇𝜓  </a:t>
            </a:r>
            <a:r>
              <a:rPr lang="en-US" altLang="zh-CN"/>
              <a:t>can be approximated by the difference at the midpoint of the edge </a:t>
            </a:r>
            <a:r>
              <a:rPr lang="zh-CN" altLang="en-US"/>
              <a:t>𝑃𝑖𝑃𝑗 （理解成中心差分法）</a:t>
            </a:r>
            <a:endParaRPr lang="en-US" altLang="zh-CN"/>
          </a:p>
          <a:p>
            <a:r>
              <a:rPr lang="zh-CN" altLang="en-US" b="0" i="0">
                <a:solidFill>
                  <a:srgbClr val="333333"/>
                </a:solidFill>
                <a:effectLst/>
                <a:latin typeface="Merriweather" panose="00000500000000000000" pitchFamily="2" charset="0"/>
              </a:rPr>
              <a:t>该种数值格式的应用具有一定的局限性，比如是在</a:t>
            </a:r>
            <a:r>
              <a:rPr lang="en-US" altLang="zh-CN" b="0" i="0">
                <a:solidFill>
                  <a:srgbClr val="333333"/>
                </a:solidFill>
                <a:effectLst/>
                <a:latin typeface="Merriweather" panose="00000500000000000000" pitchFamily="2" charset="0"/>
              </a:rPr>
              <a:t>steady state</a:t>
            </a:r>
            <a:r>
              <a:rPr lang="zh-CN" altLang="en-US" b="0" i="0">
                <a:solidFill>
                  <a:srgbClr val="333333"/>
                </a:solidFill>
                <a:effectLst/>
                <a:latin typeface="Merriweather" panose="00000500000000000000" pitchFamily="2" charset="0"/>
              </a:rPr>
              <a:t>情况才可以使用（两个偏微分等于</a:t>
            </a:r>
            <a:r>
              <a:rPr lang="en-US" altLang="zh-CN" b="0" i="0">
                <a:solidFill>
                  <a:srgbClr val="333333"/>
                </a:solidFill>
                <a:effectLst/>
                <a:latin typeface="Merriweather" panose="00000500000000000000" pitchFamily="2" charset="0"/>
              </a:rPr>
              <a:t>0</a:t>
            </a:r>
            <a:r>
              <a:rPr lang="zh-CN" altLang="en-US" b="0" i="0">
                <a:solidFill>
                  <a:srgbClr val="333333"/>
                </a:solidFill>
                <a:effectLst/>
                <a:latin typeface="Merriweather" panose="00000500000000000000" pitchFamily="2" charset="0"/>
              </a:rPr>
              <a:t>）。</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60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a:t>
            </a:r>
            <a:r>
              <a:rPr lang="en-US" altLang="zh-CN"/>
              <a:t>algorithm 1</a:t>
            </a:r>
            <a:r>
              <a:rPr lang="zh-CN" altLang="en-US"/>
              <a:t>中，鉴于载流子浓度固定，电势的泊松方程成为线性系统，比较容易求解</a:t>
            </a:r>
            <a:r>
              <a:rPr lang="en-US" altLang="zh-CN"/>
              <a:t>(Since the carrier concentration is fixed, the Poisson equation for the potential is a linear system, which is relatively easy to be solved.)</a:t>
            </a:r>
            <a:r>
              <a:rPr lang="zh-CN" altLang="en-US"/>
              <a:t>；</a:t>
            </a:r>
          </a:p>
          <a:p>
            <a:endParaRPr lang="zh-CN" altLang="en-US"/>
          </a:p>
          <a:p>
            <a:r>
              <a:rPr lang="zh-CN" altLang="en-US"/>
              <a:t>​	然而，载流子浓度和电势之间存在固有的指数关系，因此对于固定载流子浓度的泊松方程进行线性化往往会导致 </a:t>
            </a:r>
            <a:r>
              <a:rPr lang="en-US" altLang="zh-CN"/>
              <a:t>Gummel </a:t>
            </a:r>
            <a:r>
              <a:rPr lang="zh-CN" altLang="en-US"/>
              <a:t>迭代发散。（参照论文</a:t>
            </a:r>
            <a:r>
              <a:rPr lang="en-US" altLang="zh-CN"/>
              <a:t>《AN APPROXIMATE NEWTON METHOD FOR THE SOLUTION OF THE BASIC SEMICONDUCTOR DEVICE EQUATIONS*》</a:t>
            </a:r>
            <a:r>
              <a:rPr lang="zh-CN" altLang="en-US"/>
              <a:t>中的定义： </a:t>
            </a:r>
            <a:r>
              <a:rPr lang="en-US" altLang="zh-CN"/>
              <a:t>$n=e^{\psi}u,p=e^{-\psi}v$ </a:t>
            </a:r>
            <a:r>
              <a:rPr lang="zh-CN" altLang="en-US"/>
              <a:t>）</a:t>
            </a:r>
          </a:p>
          <a:p>
            <a:endParaRPr lang="zh-CN" altLang="en-US"/>
          </a:p>
          <a:p>
            <a:r>
              <a:rPr lang="zh-CN" altLang="en-US"/>
              <a:t>​	引入准费米能级（</a:t>
            </a:r>
            <a:r>
              <a:rPr lang="en-US" altLang="zh-CN"/>
              <a:t>quasi-Fermi potential</a:t>
            </a:r>
            <a:r>
              <a:rPr lang="zh-CN" altLang="en-US"/>
              <a:t>）的概念，</a:t>
            </a:r>
            <a:r>
              <a:rPr lang="en-US" altLang="zh-CN"/>
              <a:t>$</a:t>
            </a:r>
            <a:r>
              <a:rPr lang="zh-CN" altLang="en-US"/>
              <a:t>𝜙</a:t>
            </a:r>
            <a:r>
              <a:rPr lang="en-US" altLang="zh-CN"/>
              <a:t>_</a:t>
            </a:r>
            <a:r>
              <a:rPr lang="zh-CN" altLang="en-US"/>
              <a:t>𝑛</a:t>
            </a:r>
            <a:r>
              <a:rPr lang="en-US" altLang="zh-CN"/>
              <a:t>$ is the quasi-Fermi potential of electron carrier, and $</a:t>
            </a:r>
            <a:r>
              <a:rPr lang="zh-CN" altLang="en-US"/>
              <a:t>𝜙</a:t>
            </a:r>
            <a:r>
              <a:rPr lang="en-US" altLang="zh-CN"/>
              <a:t>_</a:t>
            </a:r>
            <a:r>
              <a:rPr lang="zh-CN" altLang="en-US"/>
              <a:t>𝑝</a:t>
            </a:r>
            <a:r>
              <a:rPr lang="en-US" altLang="zh-CN"/>
              <a:t>$ is the quasi-Fermi potential of hole </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63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64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202122"/>
                </a:solidFill>
                <a:effectLst/>
                <a:latin typeface="Arial" panose="020B0604020202020204" pitchFamily="34" charset="0"/>
              </a:rPr>
              <a:t>线框由物体上两个数学上连续光滑的表面相交生成或者用直线或者曲线连接物体</a:t>
            </a:r>
            <a:r>
              <a:rPr lang="zh-CN" altLang="en-US" b="0" i="0" u="none" strike="noStrike">
                <a:solidFill>
                  <a:srgbClr val="3366CC"/>
                </a:solidFill>
                <a:effectLst/>
                <a:latin typeface="Arial" panose="020B0604020202020204" pitchFamily="34" charset="0"/>
                <a:hlinkClick r:id="rId3" tooltip="顶点 (几何)"/>
              </a:rPr>
              <a:t>顶点</a:t>
            </a:r>
            <a:r>
              <a:rPr lang="zh-CN" altLang="en-US" b="0" i="0">
                <a:solidFill>
                  <a:srgbClr val="202122"/>
                </a:solidFill>
                <a:effectLst/>
                <a:latin typeface="Arial" panose="020B0604020202020204" pitchFamily="34" charset="0"/>
              </a:rPr>
              <a:t>得到，通过绘制每一条边就可以将物体映射到计算机屏幕上。</a:t>
            </a:r>
            <a:r>
              <a:rPr lang="en-US" altLang="zh-CN" b="0" i="0">
                <a:solidFill>
                  <a:srgbClr val="202122"/>
                </a:solidFill>
                <a:effectLst/>
                <a:latin typeface="Arial" panose="020B0604020202020204" pitchFamily="34" charset="0"/>
              </a:rPr>
              <a:t>(</a:t>
            </a:r>
            <a:r>
              <a:rPr lang="zh-CN" altLang="en-US">
                <a:hlinkClick r:id="rId4"/>
              </a:rPr>
              <a:t>线框模型 </a:t>
            </a:r>
            <a:r>
              <a:rPr lang="en-US" altLang="zh-CN">
                <a:hlinkClick r:id="rId4"/>
              </a:rPr>
              <a:t>- </a:t>
            </a:r>
            <a:r>
              <a:rPr lang="zh-CN" altLang="en-US">
                <a:hlinkClick r:id="rId4"/>
              </a:rPr>
              <a:t>维基百科，自由的百科全书 </a:t>
            </a:r>
            <a:r>
              <a:rPr lang="en-US" altLang="zh-CN">
                <a:hlinkClick r:id="rId4"/>
              </a:rPr>
              <a:t>(wikipedia.org)</a:t>
            </a:r>
            <a:r>
              <a:rPr lang="en-US" altLang="zh-CN"/>
              <a:t>);</a:t>
            </a:r>
          </a:p>
          <a:p>
            <a:r>
              <a:rPr lang="zh-CN" altLang="en-US" b="0" i="0">
                <a:solidFill>
                  <a:srgbClr val="374151"/>
                </a:solidFill>
                <a:effectLst/>
                <a:latin typeface="Söhne"/>
              </a:rPr>
              <a:t>分解表示方法</a:t>
            </a:r>
            <a:r>
              <a:rPr lang="zh-CN" altLang="en-US" b="0" i="0">
                <a:solidFill>
                  <a:srgbClr val="121212"/>
                </a:solidFill>
                <a:effectLst/>
                <a:latin typeface="-apple-system"/>
              </a:rPr>
              <a:t>将形体按某种规则分解为小的更易于描述的部分，每一小部分又可分为更小的部分，这种分解过程直至每一小部分都能够直接描述为止。</a:t>
            </a:r>
            <a:endParaRPr lang="en-US" altLang="zh-CN" b="0" i="0">
              <a:solidFill>
                <a:srgbClr val="121212"/>
              </a:solidFill>
              <a:effectLst/>
              <a:latin typeface="-apple-system"/>
            </a:endParaRPr>
          </a:p>
          <a:p>
            <a:r>
              <a:rPr lang="zh-CN" altLang="en-US" b="0" i="0">
                <a:solidFill>
                  <a:srgbClr val="121212"/>
                </a:solidFill>
                <a:effectLst/>
                <a:latin typeface="-apple-system"/>
              </a:rPr>
              <a:t>可以类比一下大家学过的二叉树、八叉树、四叉树等，还有一些网格划分方法，其实我觉得都是分解法的体现。</a:t>
            </a:r>
            <a:endParaRPr lang="en-US" altLang="zh-CN" b="0" i="0">
              <a:solidFill>
                <a:srgbClr val="121212"/>
              </a:solidFill>
              <a:effectLst/>
              <a:latin typeface="-apple-system"/>
            </a:endParaRPr>
          </a:p>
          <a:p>
            <a:endParaRPr lang="en-US" altLang="zh-CN" b="0" i="0">
              <a:solidFill>
                <a:srgbClr val="121212"/>
              </a:solidFill>
              <a:effectLst/>
              <a:latin typeface="-apple-system"/>
            </a:endParaRPr>
          </a:p>
          <a:p>
            <a:endParaRPr lang="en-US" altLang="zh-CN" b="0" i="0">
              <a:solidFill>
                <a:srgbClr val="374151"/>
              </a:solidFill>
              <a:effectLst/>
              <a:latin typeface="Söhne"/>
            </a:endParaRPr>
          </a:p>
          <a:p>
            <a:r>
              <a:rPr lang="en-US" altLang="zh-CN" b="0" i="0">
                <a:solidFill>
                  <a:srgbClr val="374151"/>
                </a:solidFill>
                <a:effectLst/>
                <a:latin typeface="Söhne"/>
              </a:rPr>
              <a:t>CSG </a:t>
            </a:r>
            <a:r>
              <a:rPr lang="zh-CN" altLang="en-US" b="0" i="0">
                <a:solidFill>
                  <a:srgbClr val="374151"/>
                </a:solidFill>
                <a:effectLst/>
                <a:latin typeface="Söhne"/>
              </a:rPr>
              <a:t>使用一系列基本几何体（如球、圆柱、盒子）和一些布尔操作（如并集、交集、差集）来构造复杂的几何体。这些操作类似于集合运算。</a:t>
            </a:r>
            <a:endParaRPr lang="en-US" altLang="zh-CN" b="0" i="0">
              <a:solidFill>
                <a:srgbClr val="374151"/>
              </a:solidFill>
              <a:effectLst/>
              <a:latin typeface="Söhne"/>
            </a:endParaRPr>
          </a:p>
          <a:p>
            <a:endParaRPr lang="en-US" altLang="zh-CN" b="0" i="0">
              <a:solidFill>
                <a:srgbClr val="374151"/>
              </a:solidFill>
              <a:effectLst/>
              <a:latin typeface="Söhne"/>
            </a:endParaRPr>
          </a:p>
          <a:p>
            <a:r>
              <a:rPr lang="en-US" altLang="zh-CN" b="0" i="0">
                <a:solidFill>
                  <a:srgbClr val="374151"/>
                </a:solidFill>
                <a:effectLst/>
                <a:latin typeface="Söhne"/>
              </a:rPr>
              <a:t>BREP </a:t>
            </a:r>
            <a:r>
              <a:rPr lang="zh-CN" altLang="en-US" b="0" i="0">
                <a:solidFill>
                  <a:srgbClr val="374151"/>
                </a:solidFill>
                <a:effectLst/>
                <a:latin typeface="Söhne"/>
              </a:rPr>
              <a:t>使用曲线和曲面来描述几何体的边界。这意味着它能够非常精确地表示物体的外观和几何特征。</a:t>
            </a:r>
            <a:endParaRPr lang="en-US" altLang="zh-CN" b="0" i="0">
              <a:solidFill>
                <a:srgbClr val="374151"/>
              </a:solidFill>
              <a:effectLst/>
              <a:latin typeface="Söhne"/>
            </a:endParaRPr>
          </a:p>
          <a:p>
            <a:pPr algn="l"/>
            <a:r>
              <a:rPr lang="zh-CN" altLang="en-US" b="0" i="0">
                <a:solidFill>
                  <a:srgbClr val="121212"/>
                </a:solidFill>
                <a:effectLst/>
                <a:latin typeface="-apple-system"/>
              </a:rPr>
              <a:t>按照体－面－环－边－点的层次，详细记录了构成形体的所有几何元素的几何信息及其相互连接的拓扑关系。</a:t>
            </a:r>
          </a:p>
          <a:p>
            <a:pPr algn="l"/>
            <a:r>
              <a:rPr lang="zh-CN" altLang="en-US" b="0" i="0">
                <a:solidFill>
                  <a:srgbClr val="121212"/>
                </a:solidFill>
                <a:effectLst/>
                <a:latin typeface="-apple-system"/>
              </a:rPr>
              <a:t>边界表示的一个重要特点是在该表示法中，描述形体的信息包括几何信息（</a:t>
            </a:r>
            <a:r>
              <a:rPr lang="en-US" altLang="zh-CN" b="0" i="0">
                <a:solidFill>
                  <a:srgbClr val="121212"/>
                </a:solidFill>
                <a:effectLst/>
                <a:latin typeface="-apple-system"/>
              </a:rPr>
              <a:t>Geometry</a:t>
            </a:r>
            <a:r>
              <a:rPr lang="zh-CN" altLang="en-US" b="0" i="0">
                <a:solidFill>
                  <a:srgbClr val="121212"/>
                </a:solidFill>
                <a:effectLst/>
                <a:latin typeface="-apple-system"/>
              </a:rPr>
              <a:t>）和拓扑信息（</a:t>
            </a:r>
            <a:r>
              <a:rPr lang="en-US" altLang="zh-CN" b="0" i="0">
                <a:solidFill>
                  <a:srgbClr val="121212"/>
                </a:solidFill>
                <a:effectLst/>
                <a:latin typeface="-apple-system"/>
              </a:rPr>
              <a:t>Topology</a:t>
            </a:r>
            <a:r>
              <a:rPr lang="zh-CN" altLang="en-US" b="0" i="0">
                <a:solidFill>
                  <a:srgbClr val="121212"/>
                </a:solidFill>
                <a:effectLst/>
                <a:latin typeface="-apple-system"/>
              </a:rPr>
              <a:t>）两个方面。拓扑信息描述形体上的顶点、边、面的连接关系，拓扑信息形成物体边界表示的“骨架”。形体的几何信息犹如附着在“骨架”上的肌肉。</a:t>
            </a:r>
          </a:p>
          <a:p>
            <a:endParaRPr lang="en-US" altLang="zh-CN"/>
          </a:p>
        </p:txBody>
      </p:sp>
      <p:sp>
        <p:nvSpPr>
          <p:cNvPr id="4" name="灯片编号占位符 3"/>
          <p:cNvSpPr>
            <a:spLocks noGrp="1"/>
          </p:cNvSpPr>
          <p:nvPr>
            <p:ph type="sldNum" sz="quarter" idx="5"/>
          </p:nvPr>
        </p:nvSpPr>
        <p:spPr/>
        <p:txBody>
          <a:bodyPr/>
          <a:lstStyle/>
          <a:p>
            <a:fld id="{91BB6AE2-ECC6-4368-A1A4-C30921F5A8B5}"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首先设定一系列逐渐增加的偏置电压 𝑉</a:t>
            </a:r>
            <a:r>
              <a:rPr lang="en-US" altLang="zh-CN"/>
              <a:t>0, </a:t>
            </a:r>
            <a:r>
              <a:rPr lang="zh-CN" altLang="en-US"/>
              <a:t>𝑉</a:t>
            </a:r>
            <a:r>
              <a:rPr lang="en-US" altLang="zh-CN"/>
              <a:t>1, ..., </a:t>
            </a:r>
            <a:r>
              <a:rPr lang="zh-CN" altLang="en-US"/>
              <a:t>𝑉𝑝，其中最终的偏置电压 𝑉𝑝 对应需要解决的问题；</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在这个过程中，较低偏置电压的解自然地被用作解决下一个更大偏置电压的非线性方程的初始迭代。</a:t>
            </a:r>
            <a:endParaRPr lang="en-US" altLang="zh-CN"/>
          </a:p>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65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333333"/>
                </a:solidFill>
                <a:effectLst/>
                <a:latin typeface="Merriweather" panose="00000500000000000000" pitchFamily="2" charset="0"/>
              </a:rPr>
              <a:t>则电子电流连续方程变成了一个齐次偏微分方程，取一阶的情况，那么散度就可以表示成一个方向的导数：</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66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333333"/>
                </a:solidFill>
                <a:effectLst/>
                <a:latin typeface="Merriweather" panose="00000500000000000000" pitchFamily="2" charset="0"/>
              </a:rPr>
              <a:t>则电子电流连续方程变成了一个齐次偏微分方程，取一阶的情况，那么散度就可以表示成一个方向的导数：</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67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distance between the solutions of the two nonlinear systems is controlled by the recombination term, the boundary conditions, and the nonlinear equations’ feature at the solution</a:t>
            </a:r>
            <a:r>
              <a:rPr lang="zh-CN" altLang="en-US"/>
              <a:t>。</a:t>
            </a:r>
            <a:r>
              <a:rPr lang="zh-CN" altLang="en-US" b="0" i="0">
                <a:solidFill>
                  <a:srgbClr val="0F0F0F"/>
                </a:solidFill>
                <a:effectLst/>
                <a:latin typeface="Söhne"/>
              </a:rPr>
              <a:t>两个非线性系统解之间的距离受到复合项、边界条件以及解的非线性特性的控制。</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68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70</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72</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a:solidFill>
                  <a:srgbClr val="000000"/>
                </a:solidFill>
                <a:effectLst/>
                <a:latin typeface="GBK-Song36"/>
              </a:rPr>
              <a:t>当外界的影响破坏了热平衡，使半导体处于非平衡状态时，就不存在统一的费米能级。然而在一般条件下，由于半导体过剩载流子寿命在</a:t>
            </a:r>
            <a:r>
              <a:rPr lang="en-US" altLang="zh-CN" sz="1800">
                <a:solidFill>
                  <a:srgbClr val="000000"/>
                </a:solidFill>
                <a:effectLst/>
                <a:latin typeface="GBK-Song36"/>
              </a:rPr>
              <a:t>10-8~10-</a:t>
            </a:r>
            <a:r>
              <a:rPr lang="zh-CN" altLang="en-US" sz="1800">
                <a:solidFill>
                  <a:srgbClr val="000000"/>
                </a:solidFill>
                <a:effectLst/>
                <a:latin typeface="GBK-Song36"/>
              </a:rPr>
              <a:t>秒范围，而载流子与晶格进行能量交换的碰撞所决定的时间</a:t>
            </a:r>
            <a:r>
              <a:rPr lang="en-US" altLang="zh-CN" sz="1800">
                <a:solidFill>
                  <a:srgbClr val="000000"/>
                </a:solidFill>
                <a:effectLst/>
                <a:latin typeface="GBK-Song36"/>
              </a:rPr>
              <a:t>(</a:t>
            </a:r>
            <a:r>
              <a:rPr lang="zh-CN" altLang="en-US" sz="1800">
                <a:solidFill>
                  <a:srgbClr val="000000"/>
                </a:solidFill>
                <a:effectLst/>
                <a:latin typeface="GBK-Song36"/>
              </a:rPr>
              <a:t>为与动量驰豫时间相区别此称为能量驰豫时间</a:t>
            </a:r>
            <a:r>
              <a:rPr lang="en-US" altLang="zh-CN" sz="1800">
                <a:solidFill>
                  <a:srgbClr val="000000"/>
                </a:solidFill>
                <a:effectLst/>
                <a:latin typeface="GBK-Song36"/>
              </a:rPr>
              <a:t>)</a:t>
            </a:r>
            <a:r>
              <a:rPr lang="zh-CN" altLang="en-US" sz="1800">
                <a:solidFill>
                  <a:srgbClr val="000000"/>
                </a:solidFill>
                <a:effectLst/>
                <a:latin typeface="GBK-Song36"/>
              </a:rPr>
              <a:t>一般在</a:t>
            </a:r>
            <a:r>
              <a:rPr lang="en-US" altLang="zh-CN" sz="1800">
                <a:solidFill>
                  <a:srgbClr val="000000"/>
                </a:solidFill>
                <a:effectLst/>
                <a:latin typeface="GBK-Song36"/>
              </a:rPr>
              <a:t>10-10</a:t>
            </a:r>
            <a:r>
              <a:rPr lang="zh-CN" altLang="en-US" sz="1800">
                <a:solidFill>
                  <a:srgbClr val="000000"/>
                </a:solidFill>
                <a:effectLst/>
                <a:latin typeface="GBK-Song36"/>
              </a:rPr>
              <a:t>秒以下</a:t>
            </a:r>
            <a:r>
              <a:rPr lang="en-US" altLang="zh-CN" sz="1800">
                <a:solidFill>
                  <a:srgbClr val="000000"/>
                </a:solidFill>
                <a:effectLst/>
                <a:latin typeface="GBK-Song36"/>
              </a:rPr>
              <a:t>,</a:t>
            </a:r>
            <a:r>
              <a:rPr lang="zh-CN" altLang="en-US" sz="1800">
                <a:solidFill>
                  <a:srgbClr val="000000"/>
                </a:solidFill>
                <a:effectLst/>
                <a:latin typeface="GBK-Song36"/>
              </a:rPr>
              <a:t>因此过剩载流子从产生到复合期间将与晶格发生多次碰撞，并充分交换能量。</a:t>
            </a:r>
            <a:endParaRPr lang="en-US" altLang="zh-CN" sz="1800">
              <a:solidFill>
                <a:srgbClr val="000000"/>
              </a:solidFill>
              <a:effectLst/>
              <a:latin typeface="GBK-Song36"/>
            </a:endParaRPr>
          </a:p>
          <a:p>
            <a:endParaRPr lang="en-US" altLang="zh-CN" sz="1800">
              <a:solidFill>
                <a:srgbClr val="000000"/>
              </a:solidFill>
              <a:effectLst/>
              <a:latin typeface="GBK-Song36"/>
            </a:endParaRPr>
          </a:p>
          <a:p>
            <a:endParaRPr lang="en-US" altLang="zh-CN" sz="1800">
              <a:solidFill>
                <a:srgbClr val="000000"/>
              </a:solidFill>
              <a:effectLst/>
              <a:latin typeface="GBK-Song36"/>
            </a:endParaRPr>
          </a:p>
          <a:p>
            <a:r>
              <a:rPr lang="zh-CN" altLang="en-US" sz="1800">
                <a:solidFill>
                  <a:srgbClr val="000000"/>
                </a:solidFill>
                <a:effectLst/>
                <a:latin typeface="GBK-Song36"/>
              </a:rPr>
              <a:t>半</a:t>
            </a:r>
            <a:r>
              <a:rPr lang="zh-CN" altLang="en-US" sz="1800">
                <a:solidFill>
                  <a:srgbClr val="000000"/>
                </a:solidFill>
                <a:effectLst/>
                <a:latin typeface="GBK-Song40"/>
              </a:rPr>
              <a:t>导</a:t>
            </a:r>
            <a:r>
              <a:rPr lang="zh-CN" altLang="en-US" sz="1800">
                <a:solidFill>
                  <a:srgbClr val="000000"/>
                </a:solidFill>
                <a:effectLst/>
                <a:latin typeface="GBK-Song57"/>
              </a:rPr>
              <a:t>体</a:t>
            </a:r>
            <a:r>
              <a:rPr lang="zh-CN" altLang="en-US" sz="1800">
                <a:solidFill>
                  <a:srgbClr val="000000"/>
                </a:solidFill>
                <a:effectLst/>
                <a:latin typeface="GBK-Song40"/>
              </a:rPr>
              <a:t>的</a:t>
            </a:r>
            <a:r>
              <a:rPr lang="zh-CN" altLang="en-US" sz="1800">
                <a:solidFill>
                  <a:srgbClr val="000000"/>
                </a:solidFill>
                <a:effectLst/>
                <a:latin typeface="GBK-Song54"/>
              </a:rPr>
              <a:t>热</a:t>
            </a:r>
            <a:r>
              <a:rPr lang="zh-CN" altLang="en-US" sz="1800">
                <a:solidFill>
                  <a:srgbClr val="000000"/>
                </a:solidFill>
                <a:effectLst/>
                <a:latin typeface="GBK-Song52"/>
              </a:rPr>
              <a:t>平</a:t>
            </a:r>
            <a:r>
              <a:rPr lang="zh-CN" altLang="en-US" sz="1800">
                <a:solidFill>
                  <a:srgbClr val="000000"/>
                </a:solidFill>
                <a:effectLst/>
                <a:latin typeface="GBK-Song43"/>
              </a:rPr>
              <a:t>衡</a:t>
            </a:r>
            <a:r>
              <a:rPr lang="zh-CN" altLang="en-US" sz="1800">
                <a:solidFill>
                  <a:srgbClr val="000000"/>
                </a:solidFill>
                <a:effectLst/>
                <a:latin typeface="GBK-Song65"/>
              </a:rPr>
              <a:t>状</a:t>
            </a:r>
            <a:r>
              <a:rPr lang="zh-CN" altLang="en-US" sz="1800">
                <a:solidFill>
                  <a:srgbClr val="000000"/>
                </a:solidFill>
                <a:effectLst/>
                <a:latin typeface="GBK-Song57"/>
              </a:rPr>
              <a:t>态</a:t>
            </a:r>
            <a:r>
              <a:rPr lang="zh-CN" altLang="en-US" sz="1800">
                <a:solidFill>
                  <a:srgbClr val="000000"/>
                </a:solidFill>
                <a:effectLst/>
                <a:latin typeface="GBK-Song55"/>
              </a:rPr>
              <a:t>是</a:t>
            </a:r>
            <a:r>
              <a:rPr lang="zh-CN" altLang="en-US" sz="1800">
                <a:solidFill>
                  <a:srgbClr val="000000"/>
                </a:solidFill>
                <a:effectLst/>
                <a:latin typeface="GBK-Song62"/>
              </a:rPr>
              <a:t>有</a:t>
            </a:r>
            <a:r>
              <a:rPr lang="zh-CN" altLang="en-US" sz="1800">
                <a:solidFill>
                  <a:srgbClr val="000000"/>
                </a:solidFill>
                <a:effectLst/>
                <a:latin typeface="GBK-Song57"/>
              </a:rPr>
              <a:t>条</a:t>
            </a:r>
            <a:r>
              <a:rPr lang="zh-CN" altLang="en-US" sz="1800">
                <a:solidFill>
                  <a:srgbClr val="000000"/>
                </a:solidFill>
                <a:effectLst/>
                <a:latin typeface="GBK-Song45"/>
              </a:rPr>
              <a:t>件</a:t>
            </a:r>
            <a:r>
              <a:rPr lang="zh-CN" altLang="en-US" sz="1800">
                <a:solidFill>
                  <a:srgbClr val="000000"/>
                </a:solidFill>
                <a:effectLst/>
                <a:latin typeface="GBK-Song40"/>
              </a:rPr>
              <a:t>的</a:t>
            </a:r>
            <a:r>
              <a:rPr lang="zh-CN" altLang="en-US" sz="1800">
                <a:solidFill>
                  <a:srgbClr val="000000"/>
                </a:solidFill>
                <a:effectLst/>
                <a:latin typeface="GBK-Song26"/>
              </a:rPr>
              <a:t>，</a:t>
            </a:r>
            <a:r>
              <a:rPr lang="zh-CN" altLang="en-US" sz="1800">
                <a:solidFill>
                  <a:srgbClr val="000000"/>
                </a:solidFill>
                <a:effectLst/>
                <a:latin typeface="GBK-Song54"/>
              </a:rPr>
              <a:t>如</a:t>
            </a:r>
            <a:r>
              <a:rPr lang="zh-CN" altLang="en-US" sz="1800">
                <a:solidFill>
                  <a:srgbClr val="000000"/>
                </a:solidFill>
                <a:effectLst/>
                <a:latin typeface="GBK-Song43"/>
              </a:rPr>
              <a:t>果</a:t>
            </a:r>
            <a:r>
              <a:rPr lang="zh-CN" altLang="en-US" sz="1800">
                <a:solidFill>
                  <a:srgbClr val="000000"/>
                </a:solidFill>
                <a:effectLst/>
                <a:latin typeface="GBK-Song40"/>
              </a:rPr>
              <a:t>对</a:t>
            </a:r>
            <a:r>
              <a:rPr lang="zh-CN" altLang="en-US" sz="1800">
                <a:solidFill>
                  <a:srgbClr val="000000"/>
                </a:solidFill>
                <a:effectLst/>
                <a:latin typeface="GBK-Song36"/>
              </a:rPr>
              <a:t>半</a:t>
            </a:r>
            <a:r>
              <a:rPr lang="zh-CN" altLang="en-US" sz="1800">
                <a:solidFill>
                  <a:srgbClr val="000000"/>
                </a:solidFill>
                <a:effectLst/>
                <a:latin typeface="GBK-Song40"/>
              </a:rPr>
              <a:t>导</a:t>
            </a:r>
            <a:r>
              <a:rPr lang="zh-CN" altLang="en-US" sz="1800">
                <a:solidFill>
                  <a:srgbClr val="000000"/>
                </a:solidFill>
                <a:effectLst/>
                <a:latin typeface="GBK-Song57"/>
              </a:rPr>
              <a:t>体</a:t>
            </a:r>
            <a:r>
              <a:rPr lang="zh-CN" altLang="en-US" sz="1800">
                <a:solidFill>
                  <a:srgbClr val="000000"/>
                </a:solidFill>
                <a:effectLst/>
                <a:latin typeface="GBK-Song55"/>
              </a:rPr>
              <a:t>施</a:t>
            </a:r>
            <a:r>
              <a:rPr lang="zh-CN" altLang="en-US" sz="1800">
                <a:solidFill>
                  <a:srgbClr val="000000"/>
                </a:solidFill>
                <a:effectLst/>
                <a:latin typeface="GBK-Song45"/>
              </a:rPr>
              <a:t>加</a:t>
            </a:r>
            <a:r>
              <a:rPr lang="zh-CN" altLang="en-US" sz="1800">
                <a:solidFill>
                  <a:srgbClr val="000000"/>
                </a:solidFill>
                <a:effectLst/>
                <a:latin typeface="GBK-Song58"/>
              </a:rPr>
              <a:t>外</a:t>
            </a:r>
            <a:r>
              <a:rPr lang="zh-CN" altLang="en-US" sz="1800">
                <a:solidFill>
                  <a:srgbClr val="000000"/>
                </a:solidFill>
                <a:effectLst/>
                <a:latin typeface="GBK-Song46"/>
              </a:rPr>
              <a:t>界</a:t>
            </a:r>
            <a:r>
              <a:rPr lang="zh-CN" altLang="en-US" sz="1800">
                <a:solidFill>
                  <a:srgbClr val="000000"/>
                </a:solidFill>
                <a:effectLst/>
                <a:latin typeface="GBK-Song65"/>
              </a:rPr>
              <a:t>作</a:t>
            </a:r>
            <a:r>
              <a:rPr lang="zh-CN" altLang="en-US" sz="1800">
                <a:solidFill>
                  <a:srgbClr val="000000"/>
                </a:solidFill>
                <a:effectLst/>
                <a:latin typeface="GBK-Song62"/>
              </a:rPr>
              <a:t>用</a:t>
            </a:r>
            <a:r>
              <a:rPr lang="zh-CN" altLang="en-US" sz="1800">
                <a:solidFill>
                  <a:srgbClr val="000000"/>
                </a:solidFill>
                <a:effectLst/>
                <a:latin typeface="GBK-Song26"/>
              </a:rPr>
              <a:t>，</a:t>
            </a:r>
            <a:r>
              <a:rPr lang="zh-CN" altLang="en-US" sz="1800">
                <a:solidFill>
                  <a:srgbClr val="000000"/>
                </a:solidFill>
                <a:effectLst/>
                <a:latin typeface="GBK-Song52"/>
              </a:rPr>
              <a:t>破</a:t>
            </a:r>
            <a:r>
              <a:rPr lang="zh-CN" altLang="en-US" sz="1800">
                <a:solidFill>
                  <a:srgbClr val="000000"/>
                </a:solidFill>
                <a:effectLst/>
                <a:latin typeface="GBK-Song44"/>
              </a:rPr>
              <a:t>坏</a:t>
            </a:r>
            <a:r>
              <a:rPr lang="zh-CN" altLang="en-US" sz="1800">
                <a:solidFill>
                  <a:srgbClr val="000000"/>
                </a:solidFill>
                <a:effectLst/>
                <a:latin typeface="GBK-Song49"/>
              </a:rPr>
              <a:t>了</a:t>
            </a:r>
            <a:r>
              <a:rPr lang="zh-CN" altLang="en-US" sz="1800">
                <a:solidFill>
                  <a:srgbClr val="000000"/>
                </a:solidFill>
                <a:effectLst/>
                <a:latin typeface="GBK-Song54"/>
              </a:rPr>
              <a:t>热</a:t>
            </a:r>
            <a:r>
              <a:rPr lang="zh-CN" altLang="en-US" sz="1800">
                <a:solidFill>
                  <a:srgbClr val="000000"/>
                </a:solidFill>
                <a:effectLst/>
                <a:latin typeface="GBK-Song52"/>
              </a:rPr>
              <a:t>平</a:t>
            </a:r>
            <a:r>
              <a:rPr lang="zh-CN" altLang="en-US" sz="1800">
                <a:solidFill>
                  <a:srgbClr val="000000"/>
                </a:solidFill>
                <a:effectLst/>
                <a:latin typeface="GBK-Song43"/>
              </a:rPr>
              <a:t>衡</a:t>
            </a:r>
            <a:r>
              <a:rPr lang="zh-CN" altLang="en-US" sz="1800">
                <a:solidFill>
                  <a:srgbClr val="000000"/>
                </a:solidFill>
                <a:effectLst/>
                <a:latin typeface="GBK-Song57"/>
              </a:rPr>
              <a:t>条</a:t>
            </a:r>
            <a:r>
              <a:rPr lang="zh-CN" altLang="en-US" sz="1800">
                <a:solidFill>
                  <a:srgbClr val="000000"/>
                </a:solidFill>
                <a:effectLst/>
                <a:latin typeface="GBK-Song45"/>
              </a:rPr>
              <a:t>件</a:t>
            </a:r>
            <a:r>
              <a:rPr lang="zh-CN" altLang="en-US" sz="1800">
                <a:solidFill>
                  <a:srgbClr val="000000"/>
                </a:solidFill>
                <a:effectLst/>
                <a:latin typeface="GBK-Song26"/>
              </a:rPr>
              <a:t>，</a:t>
            </a:r>
            <a:r>
              <a:rPr lang="zh-CN" altLang="en-US" sz="1800">
                <a:solidFill>
                  <a:srgbClr val="000000"/>
                </a:solidFill>
                <a:effectLst/>
                <a:latin typeface="GBK-Song46"/>
              </a:rPr>
              <a:t>就</a:t>
            </a:r>
            <a:r>
              <a:rPr lang="zh-CN" altLang="en-US" sz="1800">
                <a:solidFill>
                  <a:srgbClr val="000000"/>
                </a:solidFill>
                <a:effectLst/>
                <a:latin typeface="GBK-Song52"/>
              </a:rPr>
              <a:t>迫</a:t>
            </a:r>
            <a:r>
              <a:rPr lang="zh-CN" altLang="en-US" sz="1800">
                <a:solidFill>
                  <a:srgbClr val="000000"/>
                </a:solidFill>
                <a:effectLst/>
                <a:latin typeface="GBK-Song55"/>
              </a:rPr>
              <a:t>使</a:t>
            </a:r>
            <a:r>
              <a:rPr lang="zh-CN" altLang="en-US" sz="1800">
                <a:solidFill>
                  <a:srgbClr val="000000"/>
                </a:solidFill>
                <a:effectLst/>
                <a:latin typeface="GBK-Song56"/>
              </a:rPr>
              <a:t>它</a:t>
            </a:r>
            <a:r>
              <a:rPr lang="zh-CN" altLang="en-US" sz="1800">
                <a:solidFill>
                  <a:srgbClr val="000000"/>
                </a:solidFill>
                <a:effectLst/>
                <a:latin typeface="GBK-Song39"/>
              </a:rPr>
              <a:t>处</a:t>
            </a:r>
            <a:r>
              <a:rPr lang="zh-CN" altLang="en-US" sz="1800">
                <a:solidFill>
                  <a:srgbClr val="000000"/>
                </a:solidFill>
                <a:effectLst/>
                <a:latin typeface="GBK-Song62"/>
              </a:rPr>
              <a:t>于</a:t>
            </a:r>
            <a:r>
              <a:rPr lang="zh-CN" altLang="en-US" sz="1800">
                <a:solidFill>
                  <a:srgbClr val="000000"/>
                </a:solidFill>
                <a:effectLst/>
                <a:latin typeface="GBK-Song52"/>
              </a:rPr>
              <a:t>偏</a:t>
            </a:r>
            <a:r>
              <a:rPr lang="zh-CN" altLang="en-US" sz="1800">
                <a:solidFill>
                  <a:srgbClr val="000000"/>
                </a:solidFill>
                <a:effectLst/>
                <a:latin typeface="GBK-Song48"/>
              </a:rPr>
              <a:t>离</a:t>
            </a:r>
            <a:r>
              <a:rPr lang="zh-CN" altLang="en-US" sz="1800">
                <a:solidFill>
                  <a:srgbClr val="000000"/>
                </a:solidFill>
                <a:effectLst/>
                <a:latin typeface="GBK-Song54"/>
              </a:rPr>
              <a:t>热</a:t>
            </a:r>
            <a:r>
              <a:rPr lang="zh-CN" altLang="en-US" sz="1800">
                <a:solidFill>
                  <a:srgbClr val="000000"/>
                </a:solidFill>
                <a:effectLst/>
                <a:latin typeface="GBK-Song52"/>
              </a:rPr>
              <a:t>平</a:t>
            </a:r>
            <a:r>
              <a:rPr lang="zh-CN" altLang="en-US" sz="1800">
                <a:solidFill>
                  <a:srgbClr val="000000"/>
                </a:solidFill>
                <a:effectLst/>
                <a:latin typeface="GBK-Song43"/>
              </a:rPr>
              <a:t>衡</a:t>
            </a:r>
            <a:r>
              <a:rPr lang="zh-CN" altLang="en-US" sz="1800">
                <a:solidFill>
                  <a:srgbClr val="000000"/>
                </a:solidFill>
                <a:effectLst/>
                <a:latin typeface="GBK-Song40"/>
              </a:rPr>
              <a:t>的</a:t>
            </a:r>
            <a:r>
              <a:rPr lang="zh-CN" altLang="en-US" sz="1800">
                <a:solidFill>
                  <a:srgbClr val="000000"/>
                </a:solidFill>
                <a:effectLst/>
                <a:latin typeface="GBK-Song65"/>
              </a:rPr>
              <a:t>状</a:t>
            </a:r>
            <a:r>
              <a:rPr lang="zh-CN" altLang="en-US" sz="1800">
                <a:solidFill>
                  <a:srgbClr val="000000"/>
                </a:solidFill>
                <a:effectLst/>
                <a:latin typeface="GBK-Song57"/>
              </a:rPr>
              <a:t>态</a:t>
            </a:r>
            <a:r>
              <a:rPr lang="zh-CN" altLang="en-US" sz="1800">
                <a:solidFill>
                  <a:srgbClr val="000000"/>
                </a:solidFill>
                <a:effectLst/>
                <a:latin typeface="GBK-Song26"/>
              </a:rPr>
              <a:t>，</a:t>
            </a:r>
            <a:r>
              <a:rPr lang="zh-CN" altLang="en-US" sz="1800">
                <a:solidFill>
                  <a:srgbClr val="000000"/>
                </a:solidFill>
                <a:effectLst/>
                <a:latin typeface="GBK-Song38"/>
              </a:rPr>
              <a:t>称</a:t>
            </a:r>
            <a:r>
              <a:rPr lang="zh-CN" altLang="en-US" sz="1800">
                <a:solidFill>
                  <a:srgbClr val="000000"/>
                </a:solidFill>
                <a:effectLst/>
                <a:latin typeface="GBK-Song58"/>
              </a:rPr>
              <a:t>为</a:t>
            </a:r>
            <a:r>
              <a:rPr lang="zh-CN" altLang="en-US" sz="1800">
                <a:solidFill>
                  <a:srgbClr val="000000"/>
                </a:solidFill>
                <a:effectLst/>
                <a:latin typeface="GBK-Song41"/>
              </a:rPr>
              <a:t>非</a:t>
            </a:r>
            <a:r>
              <a:rPr lang="zh-CN" altLang="en-US" sz="1800">
                <a:solidFill>
                  <a:srgbClr val="000000"/>
                </a:solidFill>
                <a:effectLst/>
                <a:latin typeface="GBK-Song52"/>
              </a:rPr>
              <a:t>平</a:t>
            </a:r>
            <a:r>
              <a:rPr lang="zh-CN" altLang="en-US" sz="1800">
                <a:solidFill>
                  <a:srgbClr val="000000"/>
                </a:solidFill>
                <a:effectLst/>
                <a:latin typeface="GBK-Song43"/>
              </a:rPr>
              <a:t>衡</a:t>
            </a:r>
            <a:r>
              <a:rPr lang="zh-CN" altLang="en-US" sz="1800">
                <a:solidFill>
                  <a:srgbClr val="000000"/>
                </a:solidFill>
                <a:effectLst/>
                <a:latin typeface="GBK-Song65"/>
              </a:rPr>
              <a:t>状</a:t>
            </a:r>
            <a:r>
              <a:rPr lang="zh-CN" altLang="en-US" sz="1800">
                <a:solidFill>
                  <a:srgbClr val="000000"/>
                </a:solidFill>
                <a:effectLst/>
                <a:latin typeface="GBK-Song57"/>
              </a:rPr>
              <a:t>态</a:t>
            </a:r>
            <a:r>
              <a:rPr lang="zh-CN" altLang="en-US" sz="1800">
                <a:solidFill>
                  <a:srgbClr val="000000"/>
                </a:solidFill>
                <a:effectLst/>
                <a:latin typeface="GBK-Song25"/>
              </a:rPr>
              <a:t>。</a:t>
            </a:r>
            <a:r>
              <a:rPr lang="zh-CN" altLang="en-US" sz="1800">
                <a:solidFill>
                  <a:srgbClr val="000000"/>
                </a:solidFill>
                <a:effectLst/>
                <a:latin typeface="GBK-Song37"/>
              </a:rPr>
              <a:t>比</a:t>
            </a:r>
            <a:r>
              <a:rPr lang="zh-CN" altLang="en-US" sz="1800">
                <a:solidFill>
                  <a:srgbClr val="000000"/>
                </a:solidFill>
                <a:effectLst/>
                <a:latin typeface="GBK-Song54"/>
              </a:rPr>
              <a:t>如</a:t>
            </a:r>
            <a:r>
              <a:rPr lang="zh-CN" altLang="en-US" sz="1800">
                <a:solidFill>
                  <a:srgbClr val="000000"/>
                </a:solidFill>
                <a:effectLst/>
                <a:latin typeface="GBK-Song62"/>
              </a:rPr>
              <a:t>用</a:t>
            </a:r>
            <a:r>
              <a:rPr lang="zh-CN" altLang="en-US" sz="1800">
                <a:solidFill>
                  <a:srgbClr val="000000"/>
                </a:solidFill>
                <a:effectLst/>
                <a:latin typeface="GBK-Song43"/>
              </a:rPr>
              <a:t>光</a:t>
            </a:r>
            <a:r>
              <a:rPr lang="zh-CN" altLang="en-US" sz="1800">
                <a:solidFill>
                  <a:srgbClr val="000000"/>
                </a:solidFill>
                <a:effectLst/>
                <a:latin typeface="GBK-Song41"/>
              </a:rPr>
              <a:t>辐</a:t>
            </a:r>
            <a:r>
              <a:rPr lang="zh-CN" altLang="en-US" sz="1800">
                <a:solidFill>
                  <a:srgbClr val="000000"/>
                </a:solidFill>
                <a:effectLst/>
                <a:latin typeface="GBK-Song55"/>
              </a:rPr>
              <a:t>射</a:t>
            </a:r>
            <a:r>
              <a:rPr lang="zh-CN" altLang="en-US" sz="1800">
                <a:solidFill>
                  <a:srgbClr val="000000"/>
                </a:solidFill>
                <a:effectLst/>
                <a:latin typeface="GBK-Song36"/>
              </a:rPr>
              <a:t>半</a:t>
            </a:r>
            <a:r>
              <a:rPr lang="zh-CN" altLang="en-US" sz="1800">
                <a:solidFill>
                  <a:srgbClr val="000000"/>
                </a:solidFill>
                <a:effectLst/>
                <a:latin typeface="GBK-Song40"/>
              </a:rPr>
              <a:t>导</a:t>
            </a:r>
            <a:r>
              <a:rPr lang="zh-CN" altLang="en-US" sz="1800">
                <a:solidFill>
                  <a:srgbClr val="000000"/>
                </a:solidFill>
                <a:effectLst/>
                <a:latin typeface="GBK-Song57"/>
              </a:rPr>
              <a:t>体</a:t>
            </a:r>
            <a:r>
              <a:rPr lang="zh-CN" altLang="en-US" sz="1800">
                <a:solidFill>
                  <a:srgbClr val="000000"/>
                </a:solidFill>
                <a:effectLst/>
                <a:latin typeface="GBK-Song26"/>
              </a:rPr>
              <a:t>，</a:t>
            </a:r>
            <a:r>
              <a:rPr lang="zh-CN" altLang="en-US" sz="1800">
                <a:solidFill>
                  <a:srgbClr val="000000"/>
                </a:solidFill>
                <a:effectLst/>
                <a:latin typeface="GBK-Song39"/>
              </a:rPr>
              <a:t>此</a:t>
            </a:r>
            <a:r>
              <a:rPr lang="zh-CN" altLang="en-US" sz="1800">
                <a:solidFill>
                  <a:srgbClr val="000000"/>
                </a:solidFill>
                <a:effectLst/>
                <a:latin typeface="GBK-Song55"/>
              </a:rPr>
              <a:t>时</a:t>
            </a:r>
            <a:r>
              <a:rPr lang="zh-CN" altLang="en-US" sz="1800">
                <a:solidFill>
                  <a:srgbClr val="000000"/>
                </a:solidFill>
                <a:effectLst/>
                <a:latin typeface="GBK-Song63"/>
              </a:rPr>
              <a:t>载</a:t>
            </a:r>
            <a:r>
              <a:rPr lang="zh-CN" altLang="en-US" sz="1800">
                <a:solidFill>
                  <a:srgbClr val="000000"/>
                </a:solidFill>
                <a:effectLst/>
                <a:latin typeface="GBK-Song49"/>
              </a:rPr>
              <a:t>流</a:t>
            </a:r>
            <a:r>
              <a:rPr lang="zh-CN" altLang="en-US" sz="1800">
                <a:solidFill>
                  <a:srgbClr val="000000"/>
                </a:solidFill>
                <a:effectLst/>
                <a:latin typeface="GBK-Song65"/>
              </a:rPr>
              <a:t>子</a:t>
            </a:r>
            <a:r>
              <a:rPr lang="zh-CN" altLang="en-US" sz="1800">
                <a:solidFill>
                  <a:srgbClr val="000000"/>
                </a:solidFill>
                <a:effectLst/>
                <a:latin typeface="GBK-Song40"/>
              </a:rPr>
              <a:t>的</a:t>
            </a:r>
            <a:r>
              <a:rPr lang="zh-CN" altLang="en-US" sz="1800">
                <a:solidFill>
                  <a:srgbClr val="000000"/>
                </a:solidFill>
                <a:effectLst/>
                <a:latin typeface="GBK-Song38"/>
              </a:rPr>
              <a:t>产</a:t>
            </a:r>
            <a:r>
              <a:rPr lang="zh-CN" altLang="en-US" sz="1800">
                <a:solidFill>
                  <a:srgbClr val="000000"/>
                </a:solidFill>
                <a:effectLst/>
                <a:latin typeface="GBK-Song55"/>
              </a:rPr>
              <a:t>生</a:t>
            </a:r>
            <a:r>
              <a:rPr lang="zh-CN" altLang="en-US" sz="1800">
                <a:solidFill>
                  <a:srgbClr val="000000"/>
                </a:solidFill>
                <a:effectLst/>
                <a:latin typeface="GBK-Song39"/>
              </a:rPr>
              <a:t>大</a:t>
            </a:r>
            <a:r>
              <a:rPr lang="zh-CN" altLang="en-US" sz="1800">
                <a:solidFill>
                  <a:srgbClr val="000000"/>
                </a:solidFill>
                <a:effectLst/>
                <a:latin typeface="GBK-Song62"/>
              </a:rPr>
              <a:t>于</a:t>
            </a:r>
            <a:r>
              <a:rPr lang="zh-CN" altLang="en-US" sz="1800">
                <a:solidFill>
                  <a:srgbClr val="000000"/>
                </a:solidFill>
                <a:effectLst/>
                <a:latin typeface="GBK-Song42"/>
              </a:rPr>
              <a:t>复</a:t>
            </a:r>
            <a:r>
              <a:rPr lang="zh-CN" altLang="en-US" sz="1800">
                <a:solidFill>
                  <a:srgbClr val="000000"/>
                </a:solidFill>
                <a:effectLst/>
                <a:latin typeface="GBK-Song43"/>
              </a:rPr>
              <a:t>合</a:t>
            </a:r>
            <a:r>
              <a:rPr lang="zh-CN" altLang="en-US" sz="1800">
                <a:solidFill>
                  <a:srgbClr val="000000"/>
                </a:solidFill>
                <a:effectLst/>
                <a:latin typeface="GBK-Song26"/>
              </a:rPr>
              <a:t>，</a:t>
            </a:r>
            <a:r>
              <a:rPr lang="zh-CN" altLang="en-US" sz="1800">
                <a:solidFill>
                  <a:srgbClr val="000000"/>
                </a:solidFill>
                <a:effectLst/>
                <a:latin typeface="GBK-Song37"/>
              </a:rPr>
              <a:t>比</a:t>
            </a:r>
            <a:r>
              <a:rPr lang="zh-CN" altLang="en-US" sz="1800">
                <a:solidFill>
                  <a:srgbClr val="000000"/>
                </a:solidFill>
                <a:effectLst/>
                <a:latin typeface="GBK-Song52"/>
              </a:rPr>
              <a:t>平</a:t>
            </a:r>
            <a:r>
              <a:rPr lang="zh-CN" altLang="en-US" sz="1800">
                <a:solidFill>
                  <a:srgbClr val="000000"/>
                </a:solidFill>
                <a:effectLst/>
                <a:latin typeface="GBK-Song43"/>
              </a:rPr>
              <a:t>衡</a:t>
            </a:r>
            <a:r>
              <a:rPr lang="zh-CN" altLang="en-US" sz="1800">
                <a:solidFill>
                  <a:srgbClr val="000000"/>
                </a:solidFill>
                <a:effectLst/>
                <a:latin typeface="GBK-Song65"/>
              </a:rPr>
              <a:t>状</a:t>
            </a:r>
            <a:r>
              <a:rPr lang="zh-CN" altLang="en-US" sz="1800">
                <a:solidFill>
                  <a:srgbClr val="000000"/>
                </a:solidFill>
                <a:effectLst/>
                <a:latin typeface="GBK-Song57"/>
              </a:rPr>
              <a:t>态</a:t>
            </a:r>
            <a:r>
              <a:rPr lang="zh-CN" altLang="en-US" sz="1800">
                <a:solidFill>
                  <a:srgbClr val="000000"/>
                </a:solidFill>
                <a:effectLst/>
                <a:latin typeface="GBK-Song40"/>
              </a:rPr>
              <a:t>多</a:t>
            </a:r>
            <a:r>
              <a:rPr lang="zh-CN" altLang="en-US" sz="1800">
                <a:solidFill>
                  <a:srgbClr val="000000"/>
                </a:solidFill>
                <a:effectLst/>
                <a:latin typeface="GBK-Song38"/>
              </a:rPr>
              <a:t>出</a:t>
            </a:r>
            <a:r>
              <a:rPr lang="zh-CN" altLang="en-US" sz="1800">
                <a:solidFill>
                  <a:srgbClr val="000000"/>
                </a:solidFill>
                <a:effectLst/>
                <a:latin typeface="GBK-Song48"/>
              </a:rPr>
              <a:t>来</a:t>
            </a:r>
            <a:r>
              <a:rPr lang="zh-CN" altLang="en-US" sz="1800">
                <a:solidFill>
                  <a:srgbClr val="000000"/>
                </a:solidFill>
                <a:effectLst/>
                <a:latin typeface="GBK-Song40"/>
              </a:rPr>
              <a:t>的</a:t>
            </a:r>
            <a:r>
              <a:rPr lang="zh-CN" altLang="en-US" sz="1800">
                <a:solidFill>
                  <a:srgbClr val="000000"/>
                </a:solidFill>
                <a:effectLst/>
                <a:latin typeface="GBK-Song63"/>
              </a:rPr>
              <a:t>载</a:t>
            </a:r>
            <a:r>
              <a:rPr lang="zh-CN" altLang="en-US" sz="1800">
                <a:solidFill>
                  <a:srgbClr val="000000"/>
                </a:solidFill>
                <a:effectLst/>
                <a:latin typeface="GBK-Song49"/>
              </a:rPr>
              <a:t>流</a:t>
            </a:r>
            <a:r>
              <a:rPr lang="zh-CN" altLang="en-US" sz="1800">
                <a:solidFill>
                  <a:srgbClr val="000000"/>
                </a:solidFill>
                <a:effectLst/>
                <a:latin typeface="GBK-Song65"/>
              </a:rPr>
              <a:t>子</a:t>
            </a:r>
            <a:r>
              <a:rPr lang="zh-CN" altLang="en-US" sz="1800">
                <a:solidFill>
                  <a:srgbClr val="000000"/>
                </a:solidFill>
                <a:effectLst/>
                <a:latin typeface="GBK-Song38"/>
              </a:rPr>
              <a:t>称</a:t>
            </a:r>
            <a:r>
              <a:rPr lang="zh-CN" altLang="en-US" sz="1800">
                <a:solidFill>
                  <a:srgbClr val="000000"/>
                </a:solidFill>
                <a:effectLst/>
                <a:latin typeface="GBK-Song58"/>
              </a:rPr>
              <a:t>为</a:t>
            </a:r>
            <a:r>
              <a:rPr lang="zh-CN" altLang="en-US" sz="1800">
                <a:solidFill>
                  <a:srgbClr val="000000"/>
                </a:solidFill>
                <a:effectLst/>
                <a:latin typeface="GBK-Song41"/>
              </a:rPr>
              <a:t>非</a:t>
            </a:r>
            <a:r>
              <a:rPr lang="zh-CN" altLang="en-US" sz="1800">
                <a:solidFill>
                  <a:srgbClr val="000000"/>
                </a:solidFill>
                <a:effectLst/>
                <a:latin typeface="GBK-Song52"/>
              </a:rPr>
              <a:t>平</a:t>
            </a:r>
            <a:r>
              <a:rPr lang="zh-CN" altLang="en-US" sz="1800">
                <a:solidFill>
                  <a:srgbClr val="000000"/>
                </a:solidFill>
                <a:effectLst/>
                <a:latin typeface="GBK-Song43"/>
              </a:rPr>
              <a:t>衡</a:t>
            </a:r>
            <a:r>
              <a:rPr lang="zh-CN" altLang="en-US" sz="1800">
                <a:solidFill>
                  <a:srgbClr val="000000"/>
                </a:solidFill>
                <a:effectLst/>
                <a:latin typeface="GBK-Song63"/>
              </a:rPr>
              <a:t>载</a:t>
            </a:r>
            <a:r>
              <a:rPr lang="zh-CN" altLang="en-US" sz="1800">
                <a:solidFill>
                  <a:srgbClr val="000000"/>
                </a:solidFill>
                <a:effectLst/>
                <a:latin typeface="GBK-Song49"/>
              </a:rPr>
              <a:t>流</a:t>
            </a:r>
            <a:r>
              <a:rPr lang="zh-CN" altLang="en-US" sz="1800">
                <a:solidFill>
                  <a:srgbClr val="000000"/>
                </a:solidFill>
                <a:effectLst/>
                <a:latin typeface="GBK-Song65"/>
              </a:rPr>
              <a:t>子</a:t>
            </a:r>
            <a:r>
              <a:rPr lang="zh-CN" altLang="en-US" sz="1800">
                <a:solidFill>
                  <a:srgbClr val="000000"/>
                </a:solidFill>
                <a:effectLst/>
                <a:latin typeface="GBK-Song44"/>
              </a:rPr>
              <a:t>或</a:t>
            </a:r>
            <a:r>
              <a:rPr lang="zh-CN" altLang="en-US" sz="1800">
                <a:solidFill>
                  <a:srgbClr val="000000"/>
                </a:solidFill>
                <a:effectLst/>
                <a:latin typeface="GBK-Song63"/>
              </a:rPr>
              <a:t>者</a:t>
            </a:r>
            <a:r>
              <a:rPr lang="zh-CN" altLang="en-US" sz="1800">
                <a:solidFill>
                  <a:srgbClr val="000000"/>
                </a:solidFill>
                <a:effectLst/>
                <a:latin typeface="GBK-Song43"/>
              </a:rPr>
              <a:t>过</a:t>
            </a:r>
            <a:r>
              <a:rPr lang="zh-CN" altLang="en-US" sz="1800">
                <a:solidFill>
                  <a:srgbClr val="000000"/>
                </a:solidFill>
                <a:effectLst/>
                <a:latin typeface="GBK-Song55"/>
              </a:rPr>
              <a:t>剩</a:t>
            </a:r>
            <a:r>
              <a:rPr lang="zh-CN" altLang="en-US" sz="1800">
                <a:solidFill>
                  <a:srgbClr val="000000"/>
                </a:solidFill>
                <a:effectLst/>
                <a:latin typeface="GBK-Song63"/>
              </a:rPr>
              <a:t>载</a:t>
            </a:r>
            <a:r>
              <a:rPr lang="zh-CN" altLang="en-US" sz="1800">
                <a:solidFill>
                  <a:srgbClr val="000000"/>
                </a:solidFill>
                <a:effectLst/>
                <a:latin typeface="GBK-Song49"/>
              </a:rPr>
              <a:t>流</a:t>
            </a:r>
            <a:r>
              <a:rPr lang="zh-CN" altLang="en-US" sz="1800">
                <a:solidFill>
                  <a:srgbClr val="000000"/>
                </a:solidFill>
                <a:effectLst/>
                <a:latin typeface="GBK-Song65"/>
              </a:rPr>
              <a:t>子</a:t>
            </a:r>
            <a:r>
              <a:rPr lang="zh-CN" altLang="en-US" sz="1800">
                <a:solidFill>
                  <a:srgbClr val="000000"/>
                </a:solidFill>
                <a:effectLst/>
                <a:latin typeface="GBK-Song25"/>
              </a:rPr>
              <a:t>。</a:t>
            </a:r>
            <a:endParaRPr lang="en-US" altLang="zh-CN" sz="1800">
              <a:solidFill>
                <a:srgbClr val="000000"/>
              </a:solidFill>
              <a:effectLst/>
              <a:latin typeface="GBK-Song25"/>
            </a:endParaRPr>
          </a:p>
          <a:p>
            <a:endParaRPr lang="en-US" altLang="zh-CN" sz="1800">
              <a:solidFill>
                <a:srgbClr val="000000"/>
              </a:solidFill>
              <a:effectLst/>
              <a:latin typeface="GBK-Song25"/>
            </a:endParaRPr>
          </a:p>
          <a:p>
            <a:endParaRPr lang="en-US" altLang="zh-CN" sz="1800">
              <a:solidFill>
                <a:srgbClr val="000000"/>
              </a:solidFill>
              <a:effectLst/>
              <a:latin typeface="GBK-Song25"/>
            </a:endParaRPr>
          </a:p>
          <a:p>
            <a:r>
              <a:rPr lang="en-US" altLang="zh-CN"/>
              <a:t>——</a:t>
            </a:r>
            <a:r>
              <a:rPr lang="zh-CN" altLang="en-US"/>
              <a:t>导带电子直接跃迁到价带</a:t>
            </a:r>
            <a:endParaRPr lang="en-US" altLang="zh-CN"/>
          </a:p>
          <a:p>
            <a:r>
              <a:rPr lang="en-US" altLang="zh-CN" sz="3600"/>
              <a:t>——</a:t>
            </a:r>
            <a:r>
              <a:rPr lang="zh-CN" altLang="en-US" sz="3600"/>
              <a:t>导带电子跃迁到价带之前</a:t>
            </a:r>
            <a:r>
              <a:rPr lang="en-US" altLang="zh-CN" sz="3600"/>
              <a:t>, </a:t>
            </a:r>
            <a:r>
              <a:rPr lang="zh-CN" altLang="en-US" sz="3600"/>
              <a:t>要经历某一</a:t>
            </a:r>
            <a:r>
              <a:rPr lang="en-US" altLang="zh-CN" sz="3600"/>
              <a:t>(</a:t>
            </a:r>
            <a:r>
              <a:rPr lang="zh-CN" altLang="en-US" sz="3600"/>
              <a:t>或某些</a:t>
            </a:r>
            <a:r>
              <a:rPr lang="en-US" altLang="zh-CN" sz="3600"/>
              <a:t>)</a:t>
            </a:r>
            <a:r>
              <a:rPr lang="zh-CN" altLang="en-US" sz="3600"/>
              <a:t>中间状态</a:t>
            </a:r>
            <a:endParaRPr lang="en-US" altLang="zh-CN" sz="1800">
              <a:solidFill>
                <a:srgbClr val="000000"/>
              </a:solidFill>
              <a:effectLst/>
              <a:latin typeface="GBK-Song25"/>
            </a:endParaRPr>
          </a:p>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75</a:t>
            </a:fld>
            <a:endParaRPr lang="zh-CN" altLang="en-US"/>
          </a:p>
        </p:txBody>
      </p:sp>
    </p:spTree>
    <p:extLst>
      <p:ext uri="{BB962C8B-B14F-4D97-AF65-F5344CB8AC3E}">
        <p14:creationId xmlns:p14="http://schemas.microsoft.com/office/powerpoint/2010/main" val="1475613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lphaUcPeriod"/>
            </a:pPr>
            <a:r>
              <a:rPr lang="zh-CN" altLang="en-US"/>
              <a:t>电子俘获 复合中心能级从导带俘获一个电子； </a:t>
            </a:r>
            <a:r>
              <a:rPr lang="en-US" altLang="zh-CN"/>
              <a:t>B. </a:t>
            </a:r>
            <a:r>
              <a:rPr lang="zh-CN" altLang="en-US"/>
              <a:t>电子产生 复合中心能级上的电子被激发到导带； （</a:t>
            </a:r>
            <a:r>
              <a:rPr lang="en-US" altLang="zh-CN"/>
              <a:t>A</a:t>
            </a:r>
            <a:r>
              <a:rPr lang="zh-CN" altLang="en-US"/>
              <a:t>的逆过程） </a:t>
            </a:r>
            <a:r>
              <a:rPr lang="en-US" altLang="zh-CN"/>
              <a:t>C. </a:t>
            </a:r>
            <a:r>
              <a:rPr lang="zh-CN" altLang="en-US"/>
              <a:t>空穴俘获 电子由复合中心落入价带与空穴复合。 </a:t>
            </a:r>
            <a:r>
              <a:rPr lang="en-US" altLang="zh-CN"/>
              <a:t>D. </a:t>
            </a:r>
            <a:r>
              <a:rPr lang="zh-CN" altLang="en-US"/>
              <a:t>空穴产生 价带电子被激发到复合中心能级。（</a:t>
            </a:r>
            <a:r>
              <a:rPr lang="en-US" altLang="zh-CN"/>
              <a:t>C</a:t>
            </a:r>
            <a:r>
              <a:rPr lang="zh-CN" altLang="en-US"/>
              <a:t>的逆 过程）</a:t>
            </a:r>
            <a:endParaRPr lang="en-US" altLang="zh-CN"/>
          </a:p>
          <a:p>
            <a:pPr marL="228600" indent="-228600">
              <a:buAutoNum type="alphaUcPeriod"/>
            </a:pPr>
            <a:endParaRPr lang="en-US" altLang="zh-CN"/>
          </a:p>
          <a:p>
            <a:pPr marL="0" indent="0">
              <a:buNone/>
            </a:pPr>
            <a:r>
              <a:rPr lang="en-US" altLang="zh-CN" sz="1800" i="1">
                <a:solidFill>
                  <a:srgbClr val="000000"/>
                </a:solidFill>
                <a:effectLst/>
                <a:latin typeface="NimbusRomNo9L-ReguItal"/>
              </a:rPr>
              <a:t>Nr</a:t>
            </a:r>
            <a:r>
              <a:rPr lang="zh-CN" altLang="en-US" sz="1800">
                <a:solidFill>
                  <a:srgbClr val="000000"/>
                </a:solidFill>
                <a:effectLst/>
                <a:latin typeface="GBK-Song58"/>
              </a:rPr>
              <a:t>为</a:t>
            </a:r>
            <a:r>
              <a:rPr lang="zh-CN" altLang="en-US" sz="1800">
                <a:solidFill>
                  <a:srgbClr val="000000"/>
                </a:solidFill>
                <a:effectLst/>
                <a:latin typeface="GBK-Song42"/>
              </a:rPr>
              <a:t>复</a:t>
            </a:r>
            <a:r>
              <a:rPr lang="zh-CN" altLang="en-US" sz="1800">
                <a:solidFill>
                  <a:srgbClr val="000000"/>
                </a:solidFill>
                <a:effectLst/>
                <a:latin typeface="GBK-Song43"/>
              </a:rPr>
              <a:t>合</a:t>
            </a:r>
            <a:r>
              <a:rPr lang="zh-CN" altLang="en-US" sz="1800">
                <a:solidFill>
                  <a:srgbClr val="000000"/>
                </a:solidFill>
                <a:effectLst/>
                <a:latin typeface="GBK-Song64"/>
              </a:rPr>
              <a:t>中</a:t>
            </a:r>
            <a:r>
              <a:rPr lang="zh-CN" altLang="en-US" sz="1800">
                <a:solidFill>
                  <a:srgbClr val="000000"/>
                </a:solidFill>
                <a:effectLst/>
                <a:latin typeface="GBK-Song60"/>
              </a:rPr>
              <a:t>心</a:t>
            </a:r>
            <a:r>
              <a:rPr lang="zh-CN" altLang="en-US" sz="1800">
                <a:solidFill>
                  <a:srgbClr val="000000"/>
                </a:solidFill>
                <a:effectLst/>
                <a:latin typeface="GBK-Song51"/>
              </a:rPr>
              <a:t>浓</a:t>
            </a:r>
            <a:r>
              <a:rPr lang="zh-CN" altLang="en-US" sz="1800">
                <a:solidFill>
                  <a:srgbClr val="000000"/>
                </a:solidFill>
                <a:effectLst/>
                <a:latin typeface="GBK-Song40"/>
              </a:rPr>
              <a:t>度</a:t>
            </a:r>
            <a:r>
              <a:rPr lang="zh-CN" altLang="en-US" sz="1800">
                <a:solidFill>
                  <a:srgbClr val="000000"/>
                </a:solidFill>
                <a:effectLst/>
                <a:latin typeface="GBK-Song26"/>
              </a:rPr>
              <a:t>，</a:t>
            </a:r>
            <a:r>
              <a:rPr lang="en-US" altLang="zh-CN" sz="1800" i="1">
                <a:solidFill>
                  <a:srgbClr val="000000"/>
                </a:solidFill>
                <a:effectLst/>
                <a:latin typeface="NimbusRomNo9L-ReguItal"/>
              </a:rPr>
              <a:t>nr</a:t>
            </a:r>
            <a:r>
              <a:rPr lang="zh-CN" altLang="en-US" sz="1800">
                <a:solidFill>
                  <a:srgbClr val="000000"/>
                </a:solidFill>
                <a:effectLst/>
                <a:latin typeface="GBK-Song58"/>
              </a:rPr>
              <a:t>为</a:t>
            </a:r>
            <a:r>
              <a:rPr lang="zh-CN" altLang="en-US" sz="1800">
                <a:solidFill>
                  <a:srgbClr val="000000"/>
                </a:solidFill>
                <a:effectLst/>
                <a:latin typeface="GBK-Song41"/>
              </a:rPr>
              <a:t>俘</a:t>
            </a:r>
            <a:r>
              <a:rPr lang="zh-CN" altLang="en-US" sz="1800">
                <a:solidFill>
                  <a:srgbClr val="000000"/>
                </a:solidFill>
                <a:effectLst/>
                <a:latin typeface="GBK-Song44"/>
              </a:rPr>
              <a:t>获</a:t>
            </a:r>
            <a:r>
              <a:rPr lang="zh-CN" altLang="en-US" sz="1800">
                <a:solidFill>
                  <a:srgbClr val="000000"/>
                </a:solidFill>
                <a:effectLst/>
                <a:latin typeface="GBK-Song49"/>
              </a:rPr>
              <a:t>了</a:t>
            </a:r>
            <a:r>
              <a:rPr lang="zh-CN" altLang="en-US" sz="1800">
                <a:solidFill>
                  <a:srgbClr val="000000"/>
                </a:solidFill>
                <a:effectLst/>
                <a:latin typeface="GBK-Song40"/>
              </a:rPr>
              <a:t>电</a:t>
            </a:r>
            <a:r>
              <a:rPr lang="zh-CN" altLang="en-US" sz="1800">
                <a:solidFill>
                  <a:srgbClr val="000000"/>
                </a:solidFill>
                <a:effectLst/>
                <a:latin typeface="GBK-Song65"/>
              </a:rPr>
              <a:t>子</a:t>
            </a:r>
            <a:r>
              <a:rPr lang="zh-CN" altLang="en-US" sz="1800">
                <a:solidFill>
                  <a:srgbClr val="000000"/>
                </a:solidFill>
                <a:effectLst/>
                <a:latin typeface="GBK-Song40"/>
              </a:rPr>
              <a:t>的</a:t>
            </a:r>
            <a:r>
              <a:rPr lang="zh-CN" altLang="en-US" sz="1800">
                <a:solidFill>
                  <a:srgbClr val="000000"/>
                </a:solidFill>
                <a:effectLst/>
                <a:latin typeface="GBK-Song42"/>
              </a:rPr>
              <a:t>复</a:t>
            </a:r>
            <a:r>
              <a:rPr lang="zh-CN" altLang="en-US" sz="1800">
                <a:solidFill>
                  <a:srgbClr val="000000"/>
                </a:solidFill>
                <a:effectLst/>
                <a:latin typeface="GBK-Song43"/>
              </a:rPr>
              <a:t>合</a:t>
            </a:r>
            <a:r>
              <a:rPr lang="zh-CN" altLang="en-US" sz="1800">
                <a:solidFill>
                  <a:srgbClr val="000000"/>
                </a:solidFill>
                <a:effectLst/>
                <a:latin typeface="GBK-Song64"/>
              </a:rPr>
              <a:t>中</a:t>
            </a:r>
            <a:r>
              <a:rPr lang="zh-CN" altLang="en-US" sz="1800">
                <a:solidFill>
                  <a:srgbClr val="000000"/>
                </a:solidFill>
                <a:effectLst/>
                <a:latin typeface="GBK-Song60"/>
              </a:rPr>
              <a:t>心</a:t>
            </a:r>
            <a:r>
              <a:rPr lang="zh-CN" altLang="en-US" sz="1800">
                <a:solidFill>
                  <a:srgbClr val="000000"/>
                </a:solidFill>
                <a:effectLst/>
                <a:latin typeface="GBK-Song51"/>
              </a:rPr>
              <a:t>浓</a:t>
            </a:r>
            <a:r>
              <a:rPr lang="zh-CN" altLang="en-US" sz="1800">
                <a:solidFill>
                  <a:srgbClr val="000000"/>
                </a:solidFill>
                <a:effectLst/>
                <a:latin typeface="GBK-Song40"/>
              </a:rPr>
              <a:t>度；</a:t>
            </a:r>
            <a:endParaRPr lang="en-US" altLang="zh-CN" sz="1800">
              <a:solidFill>
                <a:srgbClr val="000000"/>
              </a:solidFill>
              <a:effectLst/>
              <a:latin typeface="GBK-Song40"/>
            </a:endParaRPr>
          </a:p>
          <a:p>
            <a:pPr marL="0" indent="0">
              <a:buNone/>
            </a:pPr>
            <a:r>
              <a:rPr lang="en-US" altLang="zh-CN" sz="1800" i="1">
                <a:solidFill>
                  <a:srgbClr val="000000"/>
                </a:solidFill>
                <a:effectLst/>
                <a:latin typeface="NimbusRomNo9L-ReguItal"/>
              </a:rPr>
              <a:t>rn</a:t>
            </a:r>
            <a:r>
              <a:rPr lang="zh-CN" altLang="en-US" sz="1800">
                <a:solidFill>
                  <a:srgbClr val="000000"/>
                </a:solidFill>
                <a:effectLst/>
                <a:latin typeface="GBK-Song43"/>
              </a:rPr>
              <a:t>和</a:t>
            </a:r>
            <a:r>
              <a:rPr lang="en-US" altLang="zh-CN" sz="1800" i="1">
                <a:solidFill>
                  <a:srgbClr val="000000"/>
                </a:solidFill>
                <a:effectLst/>
                <a:latin typeface="NimbusRomNo9L-ReguItal"/>
              </a:rPr>
              <a:t>rp</a:t>
            </a:r>
            <a:r>
              <a:rPr lang="zh-CN" altLang="en-US" sz="1800">
                <a:solidFill>
                  <a:srgbClr val="000000"/>
                </a:solidFill>
                <a:effectLst/>
                <a:latin typeface="GBK-Song41"/>
              </a:rPr>
              <a:t>分</a:t>
            </a:r>
            <a:r>
              <a:rPr lang="zh-CN" altLang="en-US" sz="1800">
                <a:solidFill>
                  <a:srgbClr val="000000"/>
                </a:solidFill>
                <a:effectLst/>
                <a:latin typeface="GBK-Song37"/>
              </a:rPr>
              <a:t>别</a:t>
            </a:r>
            <a:r>
              <a:rPr lang="zh-CN" altLang="en-US" sz="1800">
                <a:solidFill>
                  <a:srgbClr val="000000"/>
                </a:solidFill>
                <a:effectLst/>
                <a:latin typeface="GBK-Song38"/>
              </a:rPr>
              <a:t>称</a:t>
            </a:r>
            <a:r>
              <a:rPr lang="zh-CN" altLang="en-US" sz="1800">
                <a:solidFill>
                  <a:srgbClr val="000000"/>
                </a:solidFill>
                <a:effectLst/>
                <a:latin typeface="GBK-Song58"/>
              </a:rPr>
              <a:t>为</a:t>
            </a:r>
            <a:r>
              <a:rPr lang="zh-CN" altLang="en-US" sz="1800">
                <a:solidFill>
                  <a:srgbClr val="000000"/>
                </a:solidFill>
                <a:effectLst/>
                <a:latin typeface="GBK-Song42"/>
              </a:rPr>
              <a:t>复</a:t>
            </a:r>
            <a:r>
              <a:rPr lang="zh-CN" altLang="en-US" sz="1800">
                <a:solidFill>
                  <a:srgbClr val="000000"/>
                </a:solidFill>
                <a:effectLst/>
                <a:latin typeface="GBK-Song43"/>
              </a:rPr>
              <a:t>合</a:t>
            </a:r>
            <a:r>
              <a:rPr lang="zh-CN" altLang="en-US" sz="1800">
                <a:solidFill>
                  <a:srgbClr val="000000"/>
                </a:solidFill>
                <a:effectLst/>
                <a:latin typeface="GBK-Song64"/>
              </a:rPr>
              <a:t>中</a:t>
            </a:r>
            <a:r>
              <a:rPr lang="zh-CN" altLang="en-US" sz="1800">
                <a:solidFill>
                  <a:srgbClr val="000000"/>
                </a:solidFill>
                <a:effectLst/>
                <a:latin typeface="GBK-Song60"/>
              </a:rPr>
              <a:t>心</a:t>
            </a:r>
            <a:r>
              <a:rPr lang="zh-CN" altLang="en-US" sz="1800">
                <a:solidFill>
                  <a:srgbClr val="000000"/>
                </a:solidFill>
                <a:effectLst/>
                <a:latin typeface="GBK-Song40"/>
              </a:rPr>
              <a:t>对电</a:t>
            </a:r>
            <a:r>
              <a:rPr lang="zh-CN" altLang="en-US" sz="1800">
                <a:solidFill>
                  <a:srgbClr val="000000"/>
                </a:solidFill>
                <a:effectLst/>
                <a:latin typeface="GBK-Song65"/>
              </a:rPr>
              <a:t>子</a:t>
            </a:r>
            <a:r>
              <a:rPr lang="zh-CN" altLang="en-US" sz="1800">
                <a:solidFill>
                  <a:srgbClr val="000000"/>
                </a:solidFill>
                <a:effectLst/>
                <a:latin typeface="GBK-Song43"/>
              </a:rPr>
              <a:t>和</a:t>
            </a:r>
            <a:r>
              <a:rPr lang="zh-CN" altLang="en-US" sz="1800">
                <a:solidFill>
                  <a:srgbClr val="000000"/>
                </a:solidFill>
                <a:effectLst/>
                <a:latin typeface="GBK-Song47"/>
              </a:rPr>
              <a:t>空</a:t>
            </a:r>
            <a:r>
              <a:rPr lang="zh-CN" altLang="en-US" sz="1800">
                <a:solidFill>
                  <a:srgbClr val="000000"/>
                </a:solidFill>
                <a:effectLst/>
                <a:latin typeface="GBK-Song60"/>
              </a:rPr>
              <a:t>穴</a:t>
            </a:r>
            <a:r>
              <a:rPr lang="zh-CN" altLang="en-US" sz="1800">
                <a:solidFill>
                  <a:srgbClr val="000000"/>
                </a:solidFill>
                <a:effectLst/>
                <a:latin typeface="GBK-Song40"/>
              </a:rPr>
              <a:t>的</a:t>
            </a:r>
            <a:r>
              <a:rPr lang="zh-CN" altLang="en-US" sz="1800">
                <a:solidFill>
                  <a:srgbClr val="000000"/>
                </a:solidFill>
                <a:effectLst/>
                <a:latin typeface="GBK-Song41"/>
              </a:rPr>
              <a:t>俘</a:t>
            </a:r>
            <a:r>
              <a:rPr lang="zh-CN" altLang="en-US" sz="1800">
                <a:solidFill>
                  <a:srgbClr val="000000"/>
                </a:solidFill>
                <a:effectLst/>
                <a:latin typeface="GBK-Song44"/>
              </a:rPr>
              <a:t>获</a:t>
            </a:r>
            <a:r>
              <a:rPr lang="zh-CN" altLang="en-US" sz="1800">
                <a:solidFill>
                  <a:srgbClr val="000000"/>
                </a:solidFill>
                <a:effectLst/>
                <a:latin typeface="GBK-Song59"/>
              </a:rPr>
              <a:t>系</a:t>
            </a:r>
            <a:r>
              <a:rPr lang="zh-CN" altLang="en-US" sz="1800">
                <a:solidFill>
                  <a:srgbClr val="000000"/>
                </a:solidFill>
                <a:effectLst/>
                <a:latin typeface="GBK-Song55"/>
              </a:rPr>
              <a:t>数</a:t>
            </a:r>
            <a:endParaRPr lang="en-US" altLang="zh-CN"/>
          </a:p>
        </p:txBody>
      </p:sp>
      <p:sp>
        <p:nvSpPr>
          <p:cNvPr id="4" name="灯片编号占位符 3"/>
          <p:cNvSpPr>
            <a:spLocks noGrp="1"/>
          </p:cNvSpPr>
          <p:nvPr>
            <p:ph type="sldNum" sz="quarter" idx="5"/>
          </p:nvPr>
        </p:nvSpPr>
        <p:spPr/>
        <p:txBody>
          <a:bodyPr/>
          <a:lstStyle/>
          <a:p>
            <a:fld id="{91BB6AE2-ECC6-4368-A1A4-C30921F5A8B5}" type="slidenum">
              <a:rPr lang="zh-CN" altLang="en-US" smtClean="0"/>
              <a:t>76</a:t>
            </a:fld>
            <a:endParaRPr lang="zh-CN" altLang="en-US"/>
          </a:p>
        </p:txBody>
      </p:sp>
    </p:spTree>
    <p:extLst>
      <p:ext uri="{BB962C8B-B14F-4D97-AF65-F5344CB8AC3E}">
        <p14:creationId xmlns:p14="http://schemas.microsoft.com/office/powerpoint/2010/main" val="3469566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a:solidFill>
                  <a:srgbClr val="000000"/>
                </a:solidFill>
                <a:effectLst/>
                <a:latin typeface="GBK-Song48"/>
              </a:rPr>
              <a:t>两</a:t>
            </a:r>
            <a:r>
              <a:rPr lang="zh-CN" altLang="en-US" sz="1800">
                <a:solidFill>
                  <a:srgbClr val="000000"/>
                </a:solidFill>
                <a:effectLst/>
                <a:latin typeface="GBK-Song42"/>
              </a:rPr>
              <a:t>个</a:t>
            </a:r>
            <a:r>
              <a:rPr lang="zh-CN" altLang="en-US" sz="1800">
                <a:solidFill>
                  <a:srgbClr val="000000"/>
                </a:solidFill>
                <a:effectLst/>
                <a:latin typeface="GBK-Song40"/>
              </a:rPr>
              <a:t>电</a:t>
            </a:r>
            <a:r>
              <a:rPr lang="zh-CN" altLang="en-US" sz="1800">
                <a:solidFill>
                  <a:srgbClr val="000000"/>
                </a:solidFill>
                <a:effectLst/>
                <a:latin typeface="GBK-Song65"/>
              </a:rPr>
              <a:t>子</a:t>
            </a:r>
            <a:r>
              <a:rPr lang="en-US" altLang="zh-CN" sz="1800">
                <a:solidFill>
                  <a:srgbClr val="000000"/>
                </a:solidFill>
                <a:effectLst/>
                <a:latin typeface="NimbusRomNo9L-Regu"/>
              </a:rPr>
              <a:t>(</a:t>
            </a:r>
            <a:r>
              <a:rPr lang="zh-CN" altLang="en-US" sz="1800">
                <a:solidFill>
                  <a:srgbClr val="000000"/>
                </a:solidFill>
                <a:effectLst/>
                <a:latin typeface="GBK-Song48"/>
              </a:rPr>
              <a:t>两</a:t>
            </a:r>
            <a:r>
              <a:rPr lang="zh-CN" altLang="en-US" sz="1800">
                <a:solidFill>
                  <a:srgbClr val="000000"/>
                </a:solidFill>
                <a:effectLst/>
                <a:latin typeface="GBK-Song42"/>
              </a:rPr>
              <a:t>个</a:t>
            </a:r>
            <a:r>
              <a:rPr lang="zh-CN" altLang="en-US" sz="1800">
                <a:solidFill>
                  <a:srgbClr val="000000"/>
                </a:solidFill>
                <a:effectLst/>
                <a:latin typeface="GBK-Song47"/>
              </a:rPr>
              <a:t>空</a:t>
            </a:r>
            <a:r>
              <a:rPr lang="zh-CN" altLang="en-US" sz="1800">
                <a:solidFill>
                  <a:srgbClr val="000000"/>
                </a:solidFill>
                <a:effectLst/>
                <a:latin typeface="GBK-Song60"/>
              </a:rPr>
              <a:t>穴</a:t>
            </a:r>
            <a:r>
              <a:rPr lang="en-US" altLang="zh-CN" sz="1800">
                <a:solidFill>
                  <a:srgbClr val="000000"/>
                </a:solidFill>
                <a:effectLst/>
                <a:latin typeface="NimbusRomNo9L-Regu"/>
              </a:rPr>
              <a:t>)</a:t>
            </a:r>
            <a:r>
              <a:rPr lang="zh-CN" altLang="en-US" sz="1800">
                <a:solidFill>
                  <a:srgbClr val="000000"/>
                </a:solidFill>
                <a:effectLst/>
                <a:latin typeface="GBK-Song62"/>
              </a:rPr>
              <a:t>与</a:t>
            </a:r>
            <a:r>
              <a:rPr lang="zh-CN" altLang="en-US" sz="1800">
                <a:solidFill>
                  <a:srgbClr val="000000"/>
                </a:solidFill>
                <a:effectLst/>
                <a:latin typeface="GBK-Song61"/>
              </a:rPr>
              <a:t>一</a:t>
            </a:r>
            <a:r>
              <a:rPr lang="zh-CN" altLang="en-US" sz="1800">
                <a:solidFill>
                  <a:srgbClr val="000000"/>
                </a:solidFill>
                <a:effectLst/>
                <a:latin typeface="GBK-Song42"/>
              </a:rPr>
              <a:t>个</a:t>
            </a:r>
            <a:r>
              <a:rPr lang="zh-CN" altLang="en-US" sz="1800">
                <a:solidFill>
                  <a:srgbClr val="000000"/>
                </a:solidFill>
                <a:effectLst/>
                <a:latin typeface="GBK-Song47"/>
              </a:rPr>
              <a:t>空</a:t>
            </a:r>
            <a:r>
              <a:rPr lang="zh-CN" altLang="en-US" sz="1800">
                <a:solidFill>
                  <a:srgbClr val="000000"/>
                </a:solidFill>
                <a:effectLst/>
                <a:latin typeface="GBK-Song60"/>
              </a:rPr>
              <a:t>穴</a:t>
            </a:r>
            <a:r>
              <a:rPr lang="en-US" altLang="zh-CN" sz="1800">
                <a:solidFill>
                  <a:srgbClr val="000000"/>
                </a:solidFill>
                <a:effectLst/>
                <a:latin typeface="NimbusRomNo9L-Regu"/>
              </a:rPr>
              <a:t>(</a:t>
            </a:r>
            <a:r>
              <a:rPr lang="zh-CN" altLang="en-US" sz="1800">
                <a:solidFill>
                  <a:srgbClr val="000000"/>
                </a:solidFill>
                <a:effectLst/>
                <a:latin typeface="GBK-Song61"/>
              </a:rPr>
              <a:t>一</a:t>
            </a:r>
            <a:r>
              <a:rPr lang="zh-CN" altLang="en-US" sz="1800">
                <a:solidFill>
                  <a:srgbClr val="000000"/>
                </a:solidFill>
                <a:effectLst/>
                <a:latin typeface="GBK-Song42"/>
              </a:rPr>
              <a:t>个</a:t>
            </a:r>
            <a:r>
              <a:rPr lang="zh-CN" altLang="en-US" sz="1800">
                <a:solidFill>
                  <a:srgbClr val="000000"/>
                </a:solidFill>
                <a:effectLst/>
                <a:latin typeface="GBK-Song40"/>
              </a:rPr>
              <a:t>电</a:t>
            </a:r>
            <a:r>
              <a:rPr lang="zh-CN" altLang="en-US" sz="1800">
                <a:solidFill>
                  <a:srgbClr val="000000"/>
                </a:solidFill>
                <a:effectLst/>
                <a:latin typeface="GBK-Song65"/>
              </a:rPr>
              <a:t>子</a:t>
            </a:r>
            <a:r>
              <a:rPr lang="en-US" altLang="zh-CN" sz="1800">
                <a:solidFill>
                  <a:srgbClr val="000000"/>
                </a:solidFill>
                <a:effectLst/>
                <a:latin typeface="NimbusRomNo9L-Regu"/>
              </a:rPr>
              <a:t>)</a:t>
            </a:r>
            <a:r>
              <a:rPr lang="zh-CN" altLang="en-US" sz="1800">
                <a:solidFill>
                  <a:srgbClr val="000000"/>
                </a:solidFill>
                <a:effectLst/>
                <a:latin typeface="GBK-Song59"/>
              </a:rPr>
              <a:t>相</a:t>
            </a:r>
            <a:r>
              <a:rPr lang="zh-CN" altLang="en-US" sz="1800">
                <a:solidFill>
                  <a:srgbClr val="000000"/>
                </a:solidFill>
                <a:effectLst/>
                <a:latin typeface="GBK-Song57"/>
              </a:rPr>
              <a:t>通</a:t>
            </a:r>
            <a:r>
              <a:rPr lang="zh-CN" altLang="en-US" sz="1800">
                <a:solidFill>
                  <a:srgbClr val="000000"/>
                </a:solidFill>
                <a:effectLst/>
                <a:latin typeface="GBK-Song26"/>
              </a:rPr>
              <a:t>，</a:t>
            </a:r>
            <a:r>
              <a:rPr lang="zh-CN" altLang="en-US" sz="1800">
                <a:solidFill>
                  <a:srgbClr val="000000"/>
                </a:solidFill>
                <a:effectLst/>
                <a:latin typeface="GBK-Song52"/>
              </a:rPr>
              <a:t>其</a:t>
            </a:r>
            <a:r>
              <a:rPr lang="zh-CN" altLang="en-US" sz="1800">
                <a:solidFill>
                  <a:srgbClr val="000000"/>
                </a:solidFill>
                <a:effectLst/>
                <a:latin typeface="GBK-Song64"/>
              </a:rPr>
              <a:t>中</a:t>
            </a:r>
            <a:r>
              <a:rPr lang="zh-CN" altLang="en-US" sz="1800">
                <a:solidFill>
                  <a:srgbClr val="000000"/>
                </a:solidFill>
                <a:effectLst/>
                <a:latin typeface="GBK-Song61"/>
              </a:rPr>
              <a:t>一</a:t>
            </a:r>
            <a:r>
              <a:rPr lang="zh-CN" altLang="en-US" sz="1800">
                <a:solidFill>
                  <a:srgbClr val="000000"/>
                </a:solidFill>
                <a:effectLst/>
                <a:latin typeface="GBK-Song42"/>
              </a:rPr>
              <a:t>个</a:t>
            </a:r>
            <a:r>
              <a:rPr lang="zh-CN" altLang="en-US" sz="1800">
                <a:solidFill>
                  <a:srgbClr val="000000"/>
                </a:solidFill>
                <a:effectLst/>
                <a:latin typeface="GBK-Song40"/>
              </a:rPr>
              <a:t>电</a:t>
            </a:r>
            <a:r>
              <a:rPr lang="zh-CN" altLang="en-US" sz="1800">
                <a:solidFill>
                  <a:srgbClr val="000000"/>
                </a:solidFill>
                <a:effectLst/>
                <a:latin typeface="GBK-Song65"/>
              </a:rPr>
              <a:t>子</a:t>
            </a:r>
            <a:r>
              <a:rPr lang="zh-CN" altLang="en-US" sz="1800">
                <a:solidFill>
                  <a:srgbClr val="000000"/>
                </a:solidFill>
                <a:effectLst/>
                <a:latin typeface="GBK-Song62"/>
              </a:rPr>
              <a:t>与</a:t>
            </a:r>
            <a:r>
              <a:rPr lang="zh-CN" altLang="en-US" sz="1800">
                <a:solidFill>
                  <a:srgbClr val="000000"/>
                </a:solidFill>
                <a:effectLst/>
                <a:latin typeface="GBK-Song61"/>
              </a:rPr>
              <a:t>一</a:t>
            </a:r>
            <a:r>
              <a:rPr lang="zh-CN" altLang="en-US" sz="1800">
                <a:solidFill>
                  <a:srgbClr val="000000"/>
                </a:solidFill>
                <a:effectLst/>
                <a:latin typeface="GBK-Song42"/>
              </a:rPr>
              <a:t>个</a:t>
            </a:r>
            <a:r>
              <a:rPr lang="zh-CN" altLang="en-US" sz="1800">
                <a:solidFill>
                  <a:srgbClr val="000000"/>
                </a:solidFill>
                <a:effectLst/>
                <a:latin typeface="GBK-Song47"/>
              </a:rPr>
              <a:t>空</a:t>
            </a:r>
            <a:r>
              <a:rPr lang="zh-CN" altLang="en-US" sz="1800">
                <a:solidFill>
                  <a:srgbClr val="000000"/>
                </a:solidFill>
                <a:effectLst/>
                <a:latin typeface="GBK-Song60"/>
              </a:rPr>
              <a:t>穴</a:t>
            </a:r>
            <a:r>
              <a:rPr lang="zh-CN" altLang="en-US" sz="1800">
                <a:solidFill>
                  <a:srgbClr val="000000"/>
                </a:solidFill>
                <a:effectLst/>
                <a:latin typeface="GBK-Song42"/>
              </a:rPr>
              <a:t>复</a:t>
            </a:r>
            <a:r>
              <a:rPr lang="zh-CN" altLang="en-US" sz="1800">
                <a:solidFill>
                  <a:srgbClr val="000000"/>
                </a:solidFill>
                <a:effectLst/>
                <a:latin typeface="GBK-Song43"/>
              </a:rPr>
              <a:t>合</a:t>
            </a:r>
            <a:r>
              <a:rPr lang="zh-CN" altLang="en-US" sz="1800">
                <a:solidFill>
                  <a:srgbClr val="000000"/>
                </a:solidFill>
                <a:effectLst/>
                <a:latin typeface="GBK-Song41"/>
              </a:rPr>
              <a:t>而</a:t>
            </a:r>
            <a:r>
              <a:rPr lang="zh-CN" altLang="en-US" sz="1800">
                <a:solidFill>
                  <a:srgbClr val="000000"/>
                </a:solidFill>
                <a:effectLst/>
                <a:latin typeface="GBK-Song45"/>
              </a:rPr>
              <a:t>将</a:t>
            </a:r>
            <a:r>
              <a:rPr lang="zh-CN" altLang="en-US" sz="1800">
                <a:solidFill>
                  <a:srgbClr val="000000"/>
                </a:solidFill>
                <a:effectLst/>
                <a:latin typeface="GBK-Song51"/>
              </a:rPr>
              <a:t>能</a:t>
            </a:r>
            <a:r>
              <a:rPr lang="zh-CN" altLang="en-US" sz="1800">
                <a:solidFill>
                  <a:srgbClr val="000000"/>
                </a:solidFill>
                <a:effectLst/>
                <a:latin typeface="GBK-Song48"/>
              </a:rPr>
              <a:t>量</a:t>
            </a:r>
            <a:r>
              <a:rPr lang="zh-CN" altLang="en-US" sz="1800">
                <a:solidFill>
                  <a:srgbClr val="000000"/>
                </a:solidFill>
                <a:effectLst/>
                <a:latin typeface="GBK-Song46"/>
              </a:rPr>
              <a:t>交</a:t>
            </a:r>
            <a:r>
              <a:rPr lang="zh-CN" altLang="en-US" sz="1800">
                <a:solidFill>
                  <a:srgbClr val="000000"/>
                </a:solidFill>
                <a:effectLst/>
                <a:latin typeface="GBK-Song42"/>
              </a:rPr>
              <a:t>给</a:t>
            </a:r>
            <a:r>
              <a:rPr lang="zh-CN" altLang="en-US" sz="1800">
                <a:solidFill>
                  <a:srgbClr val="000000"/>
                </a:solidFill>
                <a:effectLst/>
                <a:latin typeface="GBK-Song49"/>
              </a:rPr>
              <a:t>另</a:t>
            </a:r>
            <a:r>
              <a:rPr lang="zh-CN" altLang="en-US" sz="1800">
                <a:solidFill>
                  <a:srgbClr val="000000"/>
                </a:solidFill>
                <a:effectLst/>
                <a:latin typeface="GBK-Song61"/>
              </a:rPr>
              <a:t>一</a:t>
            </a:r>
            <a:r>
              <a:rPr lang="zh-CN" altLang="en-US" sz="1800">
                <a:solidFill>
                  <a:srgbClr val="000000"/>
                </a:solidFill>
                <a:effectLst/>
                <a:latin typeface="GBK-Song42"/>
              </a:rPr>
              <a:t>个</a:t>
            </a:r>
            <a:r>
              <a:rPr lang="zh-CN" altLang="en-US" sz="1800">
                <a:solidFill>
                  <a:srgbClr val="000000"/>
                </a:solidFill>
                <a:effectLst/>
                <a:latin typeface="GBK-Song40"/>
              </a:rPr>
              <a:t>电</a:t>
            </a:r>
            <a:r>
              <a:rPr lang="zh-CN" altLang="en-US" sz="1800">
                <a:solidFill>
                  <a:srgbClr val="000000"/>
                </a:solidFill>
                <a:effectLst/>
                <a:latin typeface="GBK-Song65"/>
              </a:rPr>
              <a:t>子</a:t>
            </a:r>
            <a:r>
              <a:rPr lang="en-US" altLang="zh-CN" sz="1800">
                <a:solidFill>
                  <a:srgbClr val="000000"/>
                </a:solidFill>
                <a:effectLst/>
                <a:latin typeface="NimbusRomNo9L-Regu"/>
              </a:rPr>
              <a:t>(</a:t>
            </a:r>
            <a:r>
              <a:rPr lang="zh-CN" altLang="en-US" sz="1800">
                <a:solidFill>
                  <a:srgbClr val="000000"/>
                </a:solidFill>
                <a:effectLst/>
                <a:latin typeface="GBK-Song47"/>
              </a:rPr>
              <a:t>空</a:t>
            </a:r>
            <a:r>
              <a:rPr lang="zh-CN" altLang="en-US" sz="1800">
                <a:solidFill>
                  <a:srgbClr val="000000"/>
                </a:solidFill>
                <a:effectLst/>
                <a:latin typeface="GBK-Song60"/>
              </a:rPr>
              <a:t>穴</a:t>
            </a:r>
            <a:r>
              <a:rPr lang="en-US" altLang="zh-CN" sz="1800">
                <a:solidFill>
                  <a:srgbClr val="000000"/>
                </a:solidFill>
                <a:effectLst/>
                <a:latin typeface="NimbusRomNo9L-Regu"/>
              </a:rPr>
              <a:t>)</a:t>
            </a:r>
            <a:r>
              <a:rPr lang="zh-CN" altLang="en-US" sz="1800">
                <a:solidFill>
                  <a:srgbClr val="000000"/>
                </a:solidFill>
                <a:effectLst/>
                <a:latin typeface="GBK-Song25"/>
              </a:rPr>
              <a:t>。</a:t>
            </a:r>
            <a:r>
              <a:rPr lang="zh-CN" altLang="en-US" sz="1800">
                <a:solidFill>
                  <a:srgbClr val="000000"/>
                </a:solidFill>
                <a:effectLst/>
                <a:latin typeface="GBK-Song63"/>
              </a:rPr>
              <a:t>这</a:t>
            </a:r>
            <a:r>
              <a:rPr lang="zh-CN" altLang="en-US" sz="1800">
                <a:solidFill>
                  <a:srgbClr val="000000"/>
                </a:solidFill>
                <a:effectLst/>
                <a:latin typeface="GBK-Song64"/>
              </a:rPr>
              <a:t>种</a:t>
            </a:r>
            <a:r>
              <a:rPr lang="zh-CN" altLang="en-US" sz="1800">
                <a:solidFill>
                  <a:srgbClr val="000000"/>
                </a:solidFill>
                <a:effectLst/>
                <a:latin typeface="GBK-Song43"/>
              </a:rPr>
              <a:t>过</a:t>
            </a:r>
            <a:r>
              <a:rPr lang="zh-CN" altLang="en-US" sz="1800">
                <a:solidFill>
                  <a:srgbClr val="000000"/>
                </a:solidFill>
                <a:effectLst/>
                <a:latin typeface="GBK-Song38"/>
              </a:rPr>
              <a:t>程称</a:t>
            </a:r>
            <a:r>
              <a:rPr lang="zh-CN" altLang="en-US" sz="1800">
                <a:solidFill>
                  <a:srgbClr val="000000"/>
                </a:solidFill>
                <a:effectLst/>
                <a:latin typeface="GBK-Song58"/>
              </a:rPr>
              <a:t>为</a:t>
            </a:r>
            <a:r>
              <a:rPr lang="zh-CN" altLang="en-US" sz="1800">
                <a:solidFill>
                  <a:srgbClr val="000000"/>
                </a:solidFill>
                <a:effectLst/>
                <a:latin typeface="GBK-Song41"/>
              </a:rPr>
              <a:t>俄</a:t>
            </a:r>
            <a:r>
              <a:rPr lang="zh-CN" altLang="en-US" sz="1800">
                <a:solidFill>
                  <a:srgbClr val="000000"/>
                </a:solidFill>
                <a:effectLst/>
                <a:latin typeface="GBK-Song60"/>
              </a:rPr>
              <a:t>歇</a:t>
            </a:r>
            <a:r>
              <a:rPr lang="en-US" altLang="zh-CN" sz="1800">
                <a:solidFill>
                  <a:srgbClr val="000000"/>
                </a:solidFill>
                <a:effectLst/>
                <a:latin typeface="NimbusRomNo9L-Regu"/>
              </a:rPr>
              <a:t>(Auger)</a:t>
            </a:r>
            <a:r>
              <a:rPr lang="zh-CN" altLang="en-US" sz="1800">
                <a:solidFill>
                  <a:srgbClr val="000000"/>
                </a:solidFill>
                <a:effectLst/>
                <a:latin typeface="GBK-Song43"/>
              </a:rPr>
              <a:t>过</a:t>
            </a:r>
            <a:r>
              <a:rPr lang="zh-CN" altLang="en-US" sz="1800">
                <a:solidFill>
                  <a:srgbClr val="000000"/>
                </a:solidFill>
                <a:effectLst/>
                <a:latin typeface="GBK-Song38"/>
              </a:rPr>
              <a:t>程</a:t>
            </a:r>
            <a:r>
              <a:rPr lang="zh-CN" altLang="en-US" sz="1800">
                <a:solidFill>
                  <a:srgbClr val="000000"/>
                </a:solidFill>
                <a:effectLst/>
                <a:latin typeface="GBK-Song26"/>
              </a:rPr>
              <a:t>，</a:t>
            </a:r>
            <a:r>
              <a:rPr lang="zh-CN" altLang="en-US" sz="1800">
                <a:solidFill>
                  <a:srgbClr val="000000"/>
                </a:solidFill>
                <a:effectLst/>
                <a:latin typeface="GBK-Song54"/>
              </a:rPr>
              <a:t>如</a:t>
            </a:r>
            <a:endParaRPr lang="en-US" altLang="zh-CN" sz="1800">
              <a:solidFill>
                <a:srgbClr val="000000"/>
              </a:solidFill>
              <a:effectLst/>
              <a:latin typeface="GBK-Song54"/>
            </a:endParaRPr>
          </a:p>
          <a:p>
            <a:endParaRPr lang="en-US" altLang="zh-CN" sz="1800">
              <a:solidFill>
                <a:srgbClr val="000000"/>
              </a:solidFill>
              <a:effectLst/>
              <a:latin typeface="GBK-Song54"/>
            </a:endParaRPr>
          </a:p>
          <a:p>
            <a:endParaRPr lang="en-US" altLang="zh-CN" sz="1800">
              <a:solidFill>
                <a:srgbClr val="000000"/>
              </a:solidFill>
              <a:effectLst/>
              <a:latin typeface="GBK-Song54"/>
            </a:endParaRPr>
          </a:p>
          <a:p>
            <a:r>
              <a:rPr lang="en-US" altLang="zh-CN" sz="1800" i="1">
                <a:solidFill>
                  <a:srgbClr val="000000"/>
                </a:solidFill>
                <a:effectLst/>
                <a:latin typeface="NimbusRomNo9L-ReguItal"/>
              </a:rPr>
              <a:t>ran</a:t>
            </a:r>
            <a:r>
              <a:rPr lang="zh-CN" altLang="en-US" sz="1800">
                <a:solidFill>
                  <a:srgbClr val="000000"/>
                </a:solidFill>
                <a:effectLst/>
                <a:latin typeface="GBK-Song43"/>
              </a:rPr>
              <a:t>和</a:t>
            </a:r>
            <a:r>
              <a:rPr lang="en-US" altLang="zh-CN" sz="1800" i="1">
                <a:solidFill>
                  <a:srgbClr val="000000"/>
                </a:solidFill>
                <a:effectLst/>
                <a:latin typeface="NimbusRomNo9L-ReguItal"/>
              </a:rPr>
              <a:t>rap</a:t>
            </a:r>
            <a:r>
              <a:rPr lang="zh-CN" altLang="en-US" sz="1800">
                <a:solidFill>
                  <a:srgbClr val="000000"/>
                </a:solidFill>
                <a:effectLst/>
                <a:latin typeface="GBK-Song38"/>
              </a:rPr>
              <a:t>称</a:t>
            </a:r>
            <a:r>
              <a:rPr lang="zh-CN" altLang="en-US" sz="1800">
                <a:solidFill>
                  <a:srgbClr val="000000"/>
                </a:solidFill>
                <a:effectLst/>
                <a:latin typeface="GBK-Song58"/>
              </a:rPr>
              <a:t>为</a:t>
            </a:r>
            <a:r>
              <a:rPr lang="zh-CN" altLang="en-US" sz="1800">
                <a:solidFill>
                  <a:srgbClr val="000000"/>
                </a:solidFill>
                <a:effectLst/>
                <a:latin typeface="GBK-Song41"/>
              </a:rPr>
              <a:t>俄</a:t>
            </a:r>
            <a:r>
              <a:rPr lang="zh-CN" altLang="en-US" sz="1800">
                <a:solidFill>
                  <a:srgbClr val="000000"/>
                </a:solidFill>
                <a:effectLst/>
                <a:latin typeface="GBK-Song60"/>
              </a:rPr>
              <a:t>歇</a:t>
            </a:r>
            <a:r>
              <a:rPr lang="zh-CN" altLang="en-US" sz="1800">
                <a:solidFill>
                  <a:srgbClr val="000000"/>
                </a:solidFill>
                <a:effectLst/>
                <a:latin typeface="GBK-Song42"/>
              </a:rPr>
              <a:t>复</a:t>
            </a:r>
            <a:r>
              <a:rPr lang="zh-CN" altLang="en-US" sz="1800">
                <a:solidFill>
                  <a:srgbClr val="000000"/>
                </a:solidFill>
                <a:effectLst/>
                <a:latin typeface="GBK-Song43"/>
              </a:rPr>
              <a:t>合</a:t>
            </a:r>
            <a:r>
              <a:rPr lang="zh-CN" altLang="en-US" sz="1800">
                <a:solidFill>
                  <a:srgbClr val="000000"/>
                </a:solidFill>
                <a:effectLst/>
                <a:latin typeface="GBK-Song59"/>
              </a:rPr>
              <a:t>系</a:t>
            </a:r>
            <a:r>
              <a:rPr lang="zh-CN" altLang="en-US" sz="1800">
                <a:solidFill>
                  <a:srgbClr val="000000"/>
                </a:solidFill>
                <a:effectLst/>
                <a:latin typeface="GBK-Song55"/>
              </a:rPr>
              <a:t>数</a:t>
            </a:r>
            <a:r>
              <a:rPr lang="zh-CN" altLang="en-US" sz="1800">
                <a:solidFill>
                  <a:srgbClr val="000000"/>
                </a:solidFill>
                <a:effectLst/>
                <a:latin typeface="GBK-Song54"/>
              </a:rPr>
              <a:t>，</a:t>
            </a:r>
            <a:r>
              <a:rPr lang="en-US" altLang="zh-CN" sz="1800">
                <a:solidFill>
                  <a:srgbClr val="000000"/>
                </a:solidFill>
                <a:effectLst/>
                <a:latin typeface="GBK-Song54"/>
              </a:rPr>
              <a:t>ran </a:t>
            </a:r>
            <a:r>
              <a:rPr lang="zh-CN" altLang="en-US" sz="1800">
                <a:solidFill>
                  <a:srgbClr val="000000"/>
                </a:solidFill>
                <a:effectLst/>
                <a:latin typeface="GBK-Song54"/>
              </a:rPr>
              <a:t>对应的是两个电子与一个空穴；</a:t>
            </a:r>
            <a:r>
              <a:rPr lang="en-US" altLang="zh-CN" sz="1800">
                <a:solidFill>
                  <a:srgbClr val="000000"/>
                </a:solidFill>
                <a:effectLst/>
                <a:latin typeface="GBK-Song54"/>
              </a:rPr>
              <a:t>rap</a:t>
            </a:r>
            <a:r>
              <a:rPr lang="zh-CN" altLang="en-US" sz="1800">
                <a:solidFill>
                  <a:srgbClr val="000000"/>
                </a:solidFill>
                <a:effectLst/>
                <a:latin typeface="GBK-Song54"/>
              </a:rPr>
              <a:t>对应的是两个空穴一个电子。</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77</a:t>
            </a:fld>
            <a:endParaRPr lang="zh-CN" altLang="en-US"/>
          </a:p>
        </p:txBody>
      </p:sp>
    </p:spTree>
    <p:extLst>
      <p:ext uri="{BB962C8B-B14F-4D97-AF65-F5344CB8AC3E}">
        <p14:creationId xmlns:p14="http://schemas.microsoft.com/office/powerpoint/2010/main" val="2832402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由右图可以看出来，一个电子从导带</a:t>
            </a:r>
            <a:r>
              <a:rPr lang="en-US" altLang="zh-CN"/>
              <a:t>Ec</a:t>
            </a:r>
            <a:r>
              <a:rPr lang="zh-CN" altLang="en-US"/>
              <a:t>跃迁到了价带</a:t>
            </a:r>
            <a:r>
              <a:rPr lang="en-US" altLang="zh-CN"/>
              <a:t>Ev</a:t>
            </a:r>
            <a:r>
              <a:rPr lang="zh-CN" altLang="en-US"/>
              <a:t>。</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78</a:t>
            </a:fld>
            <a:endParaRPr lang="zh-CN" altLang="en-US"/>
          </a:p>
        </p:txBody>
      </p:sp>
    </p:spTree>
    <p:extLst>
      <p:ext uri="{BB962C8B-B14F-4D97-AF65-F5344CB8AC3E}">
        <p14:creationId xmlns:p14="http://schemas.microsoft.com/office/powerpoint/2010/main" val="108298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a:solidFill>
                  <a:srgbClr val="000000"/>
                </a:solidFill>
                <a:effectLst/>
                <a:latin typeface="GBK-Song52"/>
              </a:rPr>
              <a:t>其</a:t>
            </a:r>
            <a:r>
              <a:rPr lang="zh-CN" altLang="en-US" sz="1800">
                <a:solidFill>
                  <a:srgbClr val="000000"/>
                </a:solidFill>
                <a:effectLst/>
                <a:latin typeface="GBK-Song64"/>
              </a:rPr>
              <a:t>中</a:t>
            </a:r>
            <a:r>
              <a:rPr lang="en-US" altLang="zh-CN" sz="1800">
                <a:solidFill>
                  <a:srgbClr val="000000"/>
                </a:solidFill>
                <a:effectLst/>
                <a:latin typeface="rtxmi"/>
              </a:rPr>
              <a:t>α</a:t>
            </a:r>
            <a:r>
              <a:rPr lang="en-US" altLang="zh-CN" sz="1800" i="1">
                <a:solidFill>
                  <a:srgbClr val="000000"/>
                </a:solidFill>
                <a:effectLst/>
                <a:latin typeface="NimbusRomNo9L-ReguItal"/>
              </a:rPr>
              <a:t>n</a:t>
            </a:r>
            <a:r>
              <a:rPr lang="zh-CN" altLang="en-US" sz="1800">
                <a:solidFill>
                  <a:srgbClr val="000000"/>
                </a:solidFill>
                <a:effectLst/>
                <a:latin typeface="GBK-Song43"/>
              </a:rPr>
              <a:t>和</a:t>
            </a:r>
            <a:r>
              <a:rPr lang="en-US" altLang="zh-CN" sz="1800">
                <a:solidFill>
                  <a:srgbClr val="000000"/>
                </a:solidFill>
                <a:effectLst/>
                <a:latin typeface="rtxmi"/>
              </a:rPr>
              <a:t>α</a:t>
            </a:r>
            <a:r>
              <a:rPr lang="en-US" altLang="zh-CN" sz="1800" i="1">
                <a:solidFill>
                  <a:srgbClr val="000000"/>
                </a:solidFill>
                <a:effectLst/>
                <a:latin typeface="NimbusRomNo9L-ReguItal"/>
              </a:rPr>
              <a:t>p</a:t>
            </a:r>
            <a:r>
              <a:rPr lang="zh-CN" altLang="en-US" sz="1800">
                <a:solidFill>
                  <a:srgbClr val="000000"/>
                </a:solidFill>
                <a:effectLst/>
                <a:latin typeface="GBK-Song41"/>
              </a:rPr>
              <a:t>分</a:t>
            </a:r>
            <a:r>
              <a:rPr lang="zh-CN" altLang="en-US" sz="1800">
                <a:solidFill>
                  <a:srgbClr val="000000"/>
                </a:solidFill>
                <a:effectLst/>
                <a:latin typeface="GBK-Song37"/>
              </a:rPr>
              <a:t>别</a:t>
            </a:r>
            <a:r>
              <a:rPr lang="zh-CN" altLang="en-US" sz="1800">
                <a:solidFill>
                  <a:srgbClr val="000000"/>
                </a:solidFill>
                <a:effectLst/>
                <a:latin typeface="GBK-Song58"/>
              </a:rPr>
              <a:t>为</a:t>
            </a:r>
            <a:r>
              <a:rPr lang="zh-CN" altLang="en-US" sz="1800">
                <a:solidFill>
                  <a:srgbClr val="000000"/>
                </a:solidFill>
                <a:effectLst/>
                <a:latin typeface="GBK-Song40"/>
              </a:rPr>
              <a:t>电</a:t>
            </a:r>
            <a:r>
              <a:rPr lang="zh-CN" altLang="en-US" sz="1800">
                <a:solidFill>
                  <a:srgbClr val="000000"/>
                </a:solidFill>
                <a:effectLst/>
                <a:latin typeface="GBK-Song65"/>
              </a:rPr>
              <a:t>子</a:t>
            </a:r>
            <a:r>
              <a:rPr lang="zh-CN" altLang="en-US" sz="1800">
                <a:solidFill>
                  <a:srgbClr val="000000"/>
                </a:solidFill>
                <a:effectLst/>
                <a:latin typeface="GBK-Song43"/>
              </a:rPr>
              <a:t>和</a:t>
            </a:r>
            <a:r>
              <a:rPr lang="zh-CN" altLang="en-US" sz="1800">
                <a:solidFill>
                  <a:srgbClr val="000000"/>
                </a:solidFill>
                <a:effectLst/>
                <a:latin typeface="GBK-Song47"/>
              </a:rPr>
              <a:t>空</a:t>
            </a:r>
            <a:r>
              <a:rPr lang="zh-CN" altLang="en-US" sz="1800">
                <a:solidFill>
                  <a:srgbClr val="000000"/>
                </a:solidFill>
                <a:effectLst/>
                <a:latin typeface="GBK-Song60"/>
              </a:rPr>
              <a:t>穴</a:t>
            </a:r>
            <a:r>
              <a:rPr lang="zh-CN" altLang="en-US" sz="1800">
                <a:solidFill>
                  <a:srgbClr val="000000"/>
                </a:solidFill>
                <a:effectLst/>
                <a:latin typeface="GBK-Song40"/>
              </a:rPr>
              <a:t>的电</a:t>
            </a:r>
            <a:r>
              <a:rPr lang="zh-CN" altLang="en-US" sz="1800">
                <a:solidFill>
                  <a:srgbClr val="000000"/>
                </a:solidFill>
                <a:effectLst/>
                <a:latin typeface="GBK-Song48"/>
              </a:rPr>
              <a:t>离</a:t>
            </a:r>
            <a:r>
              <a:rPr lang="zh-CN" altLang="en-US" sz="1800">
                <a:solidFill>
                  <a:srgbClr val="000000"/>
                </a:solidFill>
                <a:effectLst/>
                <a:latin typeface="GBK-Song49"/>
              </a:rPr>
              <a:t>率</a:t>
            </a:r>
            <a:r>
              <a:rPr lang="zh-CN" altLang="en-US" sz="1800">
                <a:solidFill>
                  <a:srgbClr val="000000"/>
                </a:solidFill>
                <a:effectLst/>
                <a:latin typeface="GBK-Song25"/>
              </a:rPr>
              <a:t>。</a:t>
            </a:r>
            <a:endParaRPr lang="en-US" altLang="zh-CN" sz="1800">
              <a:solidFill>
                <a:srgbClr val="000000"/>
              </a:solidFill>
              <a:effectLst/>
              <a:latin typeface="GBK-Song25"/>
            </a:endParaRPr>
          </a:p>
          <a:p>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79</a:t>
            </a:fld>
            <a:endParaRPr lang="zh-CN" altLang="en-US"/>
          </a:p>
        </p:txBody>
      </p:sp>
    </p:spTree>
    <p:extLst>
      <p:ext uri="{BB962C8B-B14F-4D97-AF65-F5344CB8AC3E}">
        <p14:creationId xmlns:p14="http://schemas.microsoft.com/office/powerpoint/2010/main" val="3702749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可以看出，边界表示法因为它显式的表现出来了实体的边界几何与几何拓扑信息，所以可以有效地支持几何约束表示、特征表示、非几何表示和高效的局部操作，直接建模操作以及多种实体显示方式。</a:t>
            </a:r>
          </a:p>
          <a:p>
            <a:endParaRPr lang="zh-CN" altLang="en-US"/>
          </a:p>
          <a:p>
            <a:r>
              <a:rPr lang="zh-CN" altLang="en-US"/>
              <a:t>之后我们来看一下边界表示法，边界表示法主要包括拓扑信息、几何信息。拓扑信息描述形体上的顶点、边、面的连接关系，或者是说比较相对的位置关系。</a:t>
            </a:r>
          </a:p>
          <a:p>
            <a:r>
              <a:rPr lang="zh-CN" altLang="en-US"/>
              <a:t>环可以理解成一个有向的闭合连通图，比如说示意图中的</a:t>
            </a:r>
            <a:r>
              <a:rPr lang="en-US" altLang="zh-CN"/>
              <a:t>TF1</a:t>
            </a:r>
            <a:r>
              <a:rPr lang="zh-CN" altLang="en-US"/>
              <a:t>环和</a:t>
            </a:r>
            <a:r>
              <a:rPr lang="en-US" altLang="zh-CN"/>
              <a:t>TF2</a:t>
            </a:r>
            <a:r>
              <a:rPr lang="zh-CN" altLang="en-US"/>
              <a:t>环。环一定是有方向的，环的方向以及左手准则、右手准则最终决定了我们的面的方向。比如说对于一个顺时针的环，用右手环住发现平面的方向向里；而逆时针的环用右手环住则方向向外。</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可以看出，边界表示法因为它显式的表现出来了实体的边界几何与几何拓扑信息，所以可以有效地支持几何约束表示、特征表示、非几何表示和高效的局部操作，直接建模操作以及多种实体显示方式</a:t>
            </a:r>
            <a:endParaRPr lang="en-US" altLang="zh-CN"/>
          </a:p>
          <a:p>
            <a:r>
              <a:rPr lang="en-US" altLang="zh-CN">
                <a:hlinkClick r:id="rId3"/>
              </a:rPr>
              <a:t>Kang Li</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将位置关系和几何关系进行关联，方便后续数据操作，比如查询，遍历，计算等。</a:t>
            </a:r>
            <a:endParaRPr lang="en-US" altLang="zh-CN"/>
          </a:p>
          <a:p>
            <a:endParaRPr lang="en-US" altLang="zh-CN"/>
          </a:p>
          <a:p>
            <a:endParaRPr lang="zh-CN" altLang="en-US"/>
          </a:p>
          <a:p>
            <a:r>
              <a:rPr lang="zh-CN" altLang="en-US"/>
              <a:t>有了这些比较大概的知识储备之后我们来看</a:t>
            </a:r>
            <a:r>
              <a:rPr lang="en-US" altLang="zh-CN"/>
              <a:t>CAE</a:t>
            </a:r>
            <a:r>
              <a:rPr lang="zh-CN" altLang="en-US"/>
              <a:t>的数据结构。刚才已经说了分为了几何信息、拓扑信息。现在我们来看一下具体都包括什么：几何信息主要包括</a:t>
            </a:r>
            <a:r>
              <a:rPr lang="en-US" altLang="zh-CN"/>
              <a:t>point</a:t>
            </a:r>
            <a:r>
              <a:rPr lang="zh-CN" altLang="en-US"/>
              <a:t>点，</a:t>
            </a:r>
            <a:r>
              <a:rPr lang="en-US" altLang="zh-CN"/>
              <a:t>curve</a:t>
            </a:r>
            <a:r>
              <a:rPr lang="zh-CN" altLang="en-US"/>
              <a:t>边，还有</a:t>
            </a:r>
            <a:r>
              <a:rPr lang="en-US" altLang="zh-CN"/>
              <a:t>surface</a:t>
            </a:r>
            <a:r>
              <a:rPr lang="zh-CN" altLang="en-US"/>
              <a:t>表面，</a:t>
            </a:r>
            <a:r>
              <a:rPr lang="en-US" altLang="zh-CN"/>
              <a:t>curve</a:t>
            </a:r>
            <a:r>
              <a:rPr lang="zh-CN" altLang="en-US"/>
              <a:t>中可以包含任意的几何形状，比如我们比较常见的直线和圆弧，椭圆弧，样条曲线等（左下角就是我画出来的一个椭圆曲线，上边标注出来的</a:t>
            </a:r>
            <a:r>
              <a:rPr lang="en-US" altLang="zh-CN"/>
              <a:t>T1, T2</a:t>
            </a:r>
            <a:r>
              <a:rPr lang="zh-CN" altLang="en-US"/>
              <a:t>点带有索引号和坐标信息）；</a:t>
            </a:r>
            <a:r>
              <a:rPr lang="en-US" altLang="zh-CN"/>
              <a:t>surface</a:t>
            </a:r>
            <a:r>
              <a:rPr lang="zh-CN" altLang="en-US"/>
              <a:t>中可以包括像球体，椭圆体等。</a:t>
            </a:r>
          </a:p>
          <a:p>
            <a:endParaRPr lang="zh-CN" altLang="en-US"/>
          </a:p>
          <a:p>
            <a:r>
              <a:rPr lang="zh-CN" altLang="en-US"/>
              <a:t>而拓扑上，对照着这条箭头，我们可以观察到自底向上需要定义顶点</a:t>
            </a:r>
            <a:r>
              <a:rPr lang="en-US" altLang="zh-CN"/>
              <a:t>vertex</a:t>
            </a:r>
            <a:r>
              <a:rPr lang="zh-CN" altLang="en-US"/>
              <a:t>，边</a:t>
            </a:r>
            <a:r>
              <a:rPr lang="en-US" altLang="zh-CN"/>
              <a:t>edge</a:t>
            </a:r>
            <a:r>
              <a:rPr lang="zh-CN" altLang="en-US"/>
              <a:t>，环</a:t>
            </a:r>
            <a:r>
              <a:rPr lang="en-US" altLang="zh-CN"/>
              <a:t>loop</a:t>
            </a:r>
            <a:r>
              <a:rPr lang="zh-CN" altLang="en-US"/>
              <a:t>，面</a:t>
            </a:r>
            <a:r>
              <a:rPr lang="en-US" altLang="zh-CN"/>
              <a:t>face</a:t>
            </a:r>
            <a:r>
              <a:rPr lang="zh-CN" altLang="en-US"/>
              <a:t>，壳</a:t>
            </a:r>
            <a:r>
              <a:rPr lang="en-US" altLang="zh-CN"/>
              <a:t>shell</a:t>
            </a:r>
            <a:r>
              <a:rPr lang="zh-CN" altLang="en-US"/>
              <a:t>，以及实体</a:t>
            </a:r>
            <a:r>
              <a:rPr lang="en-US" altLang="zh-CN"/>
              <a:t>solid</a:t>
            </a:r>
            <a:r>
              <a:rPr lang="zh-CN" altLang="en-US"/>
              <a:t>。其中</a:t>
            </a:r>
            <a:r>
              <a:rPr lang="en-US" altLang="zh-CN"/>
              <a:t>shell</a:t>
            </a:r>
            <a:r>
              <a:rPr lang="zh-CN" altLang="en-US"/>
              <a:t>可能与</a:t>
            </a:r>
            <a:r>
              <a:rPr lang="en-US" altLang="zh-CN"/>
              <a:t>face</a:t>
            </a:r>
            <a:r>
              <a:rPr lang="zh-CN" altLang="en-US"/>
              <a:t>会有一点接近，我查了一下，</a:t>
            </a:r>
            <a:r>
              <a:rPr lang="en-US" altLang="zh-CN"/>
              <a:t>shell</a:t>
            </a:r>
            <a:r>
              <a:rPr lang="zh-CN" altLang="en-US"/>
              <a:t>通常用来描述模拟物体的薄壳或薄层结构。这些结构可以是平面的或轻微弯曲，如板、壳体、薄膜等；而</a:t>
            </a:r>
            <a:r>
              <a:rPr lang="en-US" altLang="zh-CN"/>
              <a:t>"face" </a:t>
            </a:r>
            <a:r>
              <a:rPr lang="zh-CN" altLang="en-US"/>
              <a:t>通常是指一个三维模型的表面。一个三维物体通常由多个面构成，每个面都是物体的一部分。</a:t>
            </a:r>
          </a:p>
          <a:p>
            <a:endParaRPr lang="zh-CN" altLang="en-US"/>
          </a:p>
          <a:p>
            <a:r>
              <a:rPr lang="zh-CN" altLang="en-US"/>
              <a:t>有了这些形状的定义之后我们再来看看对应关系。右边黑色的是几何信息，左边的是拓扑信息。</a:t>
            </a:r>
            <a:r>
              <a:rPr lang="en-US" altLang="zh-CN"/>
              <a:t>point</a:t>
            </a:r>
            <a:r>
              <a:rPr lang="zh-CN" altLang="en-US"/>
              <a:t>和</a:t>
            </a:r>
            <a:r>
              <a:rPr lang="en-US" altLang="zh-CN"/>
              <a:t>vertex</a:t>
            </a:r>
            <a:r>
              <a:rPr lang="zh-CN" altLang="en-US"/>
              <a:t>是对应的；</a:t>
            </a:r>
            <a:r>
              <a:rPr lang="en-US" altLang="zh-CN"/>
              <a:t>edge</a:t>
            </a:r>
            <a:r>
              <a:rPr lang="zh-CN" altLang="en-US"/>
              <a:t>和</a:t>
            </a:r>
            <a:r>
              <a:rPr lang="en-US" altLang="zh-CN"/>
              <a:t>curve</a:t>
            </a:r>
            <a:r>
              <a:rPr lang="zh-CN" altLang="en-US"/>
              <a:t>是对应的；</a:t>
            </a:r>
            <a:r>
              <a:rPr lang="en-US" altLang="zh-CN"/>
              <a:t>face</a:t>
            </a:r>
            <a:r>
              <a:rPr lang="zh-CN" altLang="en-US"/>
              <a:t>和</a:t>
            </a:r>
            <a:r>
              <a:rPr lang="en-US" altLang="zh-CN"/>
              <a:t>surface</a:t>
            </a:r>
            <a:r>
              <a:rPr lang="zh-CN" altLang="en-US"/>
              <a:t>是对应的。其中对于拓扑信息中的“</a:t>
            </a:r>
            <a:r>
              <a:rPr lang="en-US" altLang="zh-CN"/>
              <a:t>Face”</a:t>
            </a:r>
            <a:r>
              <a:rPr lang="zh-CN" altLang="en-US"/>
              <a:t>，至少要包含顶点、边、带有方向的环的信息。</a:t>
            </a:r>
            <a:endParaRPr lang="en-US" altLang="zh-CN"/>
          </a:p>
          <a:p>
            <a:endParaRPr lang="en-US" altLang="zh-CN"/>
          </a:p>
          <a:p>
            <a:r>
              <a:rPr lang="zh-CN" altLang="en-US"/>
              <a:t>其实我不太理解，最早书里边写了：“其中 </a:t>
            </a:r>
            <a:r>
              <a:rPr lang="en-US" altLang="zh-CN"/>
              <a:t>Face </a:t>
            </a:r>
            <a:r>
              <a:rPr lang="zh-CN" altLang="en-US"/>
              <a:t>的基本定义： </a:t>
            </a:r>
            <a:r>
              <a:rPr lang="en-US" altLang="zh-CN"/>
              <a:t>Face </a:t>
            </a:r>
            <a:r>
              <a:rPr lang="zh-CN" altLang="en-US"/>
              <a:t>的数据结构中至少要包含如下信息： </a:t>
            </a:r>
            <a:r>
              <a:rPr lang="en-US" altLang="zh-CN"/>
              <a:t>1. </a:t>
            </a:r>
            <a:r>
              <a:rPr lang="zh-CN" altLang="en-US"/>
              <a:t>包含的所有 </a:t>
            </a:r>
            <a:r>
              <a:rPr lang="en-US" altLang="zh-CN"/>
              <a:t>Loop </a:t>
            </a:r>
            <a:r>
              <a:rPr lang="zh-CN" altLang="en-US"/>
              <a:t>信息； </a:t>
            </a:r>
            <a:r>
              <a:rPr lang="en-US" altLang="zh-CN"/>
              <a:t>2. </a:t>
            </a:r>
            <a:r>
              <a:rPr lang="zh-CN" altLang="en-US"/>
              <a:t>如果存在 </a:t>
            </a:r>
            <a:r>
              <a:rPr lang="en-US" altLang="zh-CN"/>
              <a:t>Shell </a:t>
            </a:r>
            <a:r>
              <a:rPr lang="zh-CN" altLang="en-US"/>
              <a:t>或者 </a:t>
            </a:r>
            <a:r>
              <a:rPr lang="en-US" altLang="zh-CN"/>
              <a:t>Solid</a:t>
            </a:r>
            <a:r>
              <a:rPr lang="zh-CN" altLang="en-US"/>
              <a:t>，要能拿到 </a:t>
            </a:r>
            <a:r>
              <a:rPr lang="en-US" altLang="zh-CN"/>
              <a:t>Shell </a:t>
            </a:r>
            <a:r>
              <a:rPr lang="zh-CN" altLang="en-US"/>
              <a:t>和 </a:t>
            </a:r>
            <a:r>
              <a:rPr lang="en-US" altLang="zh-CN"/>
              <a:t>Solid </a:t>
            </a:r>
            <a:r>
              <a:rPr lang="zh-CN" altLang="en-US"/>
              <a:t>的信息； </a:t>
            </a:r>
            <a:r>
              <a:rPr lang="en-US" altLang="zh-CN"/>
              <a:t>3. </a:t>
            </a:r>
            <a:r>
              <a:rPr lang="zh-CN" altLang="en-US"/>
              <a:t>引用的几何面所定义的几何信息； </a:t>
            </a:r>
            <a:r>
              <a:rPr lang="en-US" altLang="zh-CN"/>
              <a:t>4. </a:t>
            </a:r>
            <a:r>
              <a:rPr lang="zh-CN" altLang="en-US"/>
              <a:t>能直接取到 </a:t>
            </a:r>
            <a:r>
              <a:rPr lang="en-US" altLang="zh-CN"/>
              <a:t>Face </a:t>
            </a:r>
            <a:r>
              <a:rPr lang="zh-CN" altLang="en-US"/>
              <a:t>以下所有的拓扑信息，包含 </a:t>
            </a:r>
            <a:r>
              <a:rPr lang="en-US" altLang="zh-CN"/>
              <a:t>Edge,Vertex</a:t>
            </a:r>
            <a:r>
              <a:rPr lang="zh-CN" altLang="en-US"/>
              <a:t>；”</a:t>
            </a:r>
            <a:r>
              <a:rPr lang="en-US" altLang="zh-CN"/>
              <a:t>/</a:t>
            </a:r>
            <a:endParaRPr lang="zh-CN" altLang="en-US"/>
          </a:p>
        </p:txBody>
      </p:sp>
      <p:sp>
        <p:nvSpPr>
          <p:cNvPr id="4" name="灯片编号占位符 3"/>
          <p:cNvSpPr>
            <a:spLocks noGrp="1"/>
          </p:cNvSpPr>
          <p:nvPr>
            <p:ph type="sldNum" sz="quarter" idx="5"/>
          </p:nvPr>
        </p:nvSpPr>
        <p:spPr/>
        <p:txBody>
          <a:bodyPr/>
          <a:lstStyle/>
          <a:p>
            <a:fld id="{91BB6AE2-ECC6-4368-A1A4-C30921F5A8B5}"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r>
              <a:rPr lang="zh-CN" altLang="en-US"/>
              <a:t>之后我们看一下边界表示法自底向上的一个构造过程：回忆一下刚才看到的数据结构，（截个图）第一步是画点，第二部是边，我这里狗构造了</a:t>
            </a:r>
            <a:r>
              <a:rPr lang="en-US" altLang="zh-CN"/>
              <a:t>P1P4, P4P3</a:t>
            </a:r>
            <a:r>
              <a:rPr lang="zh-CN" altLang="en-US"/>
              <a:t>等，第三步是环，第四步是</a:t>
            </a:r>
            <a:r>
              <a:rPr lang="en-US" altLang="zh-CN"/>
              <a:t>face</a:t>
            </a:r>
            <a:r>
              <a:rPr lang="zh-CN" altLang="en-US"/>
              <a:t>面，根据</a:t>
            </a:r>
            <a:r>
              <a:rPr lang="en-US" altLang="zh-CN"/>
              <a:t>loop</a:t>
            </a:r>
            <a:r>
              <a:rPr lang="zh-CN" altLang="en-US"/>
              <a:t>的方向可以确定出来</a:t>
            </a:r>
            <a:r>
              <a:rPr lang="en-US" altLang="zh-CN"/>
              <a:t>face</a:t>
            </a:r>
            <a:r>
              <a:rPr lang="zh-CN" altLang="en-US"/>
              <a:t>的方向；第五步是重复之前步骤，我们就建立起来了一个立体图形的外壳，或者说是薄膜；第六步就是往建立起来的薄膜里边灌水泥，就得到了一个</a:t>
            </a:r>
            <a:r>
              <a:rPr lang="en-US" altLang="zh-CN"/>
              <a:t>solid</a:t>
            </a:r>
            <a:r>
              <a:rPr lang="zh-CN" altLang="en-US"/>
              <a:t>。</a:t>
            </a:r>
            <a:endParaRPr lang="en-US" altLang="zh-CN"/>
          </a:p>
          <a:p>
            <a:endParaRPr lang="en-US" altLang="zh-CN"/>
          </a:p>
          <a:p>
            <a:r>
              <a:rPr lang="zh-CN" altLang="en-US"/>
              <a:t>非封闭的 </a:t>
            </a:r>
            <a:r>
              <a:rPr lang="en-US" altLang="zh-CN"/>
              <a:t>Shell </a:t>
            </a:r>
            <a:r>
              <a:rPr lang="zh-CN" altLang="en-US"/>
              <a:t>无法构建成实体。</a:t>
            </a:r>
            <a:endParaRPr lang="en-US" altLang="zh-CN"/>
          </a:p>
          <a:p>
            <a:r>
              <a:rPr lang="zh-CN" altLang="en-US"/>
              <a:t>有些前处理软件提供了 </a:t>
            </a:r>
            <a:r>
              <a:rPr lang="en-US" altLang="zh-CN"/>
              <a:t>Release </a:t>
            </a:r>
            <a:r>
              <a:rPr lang="zh-CN" altLang="en-US"/>
              <a:t>功能，即允许删除长方体的一个面，在面删除后，实体自动退化成由五个面构成的 </a:t>
            </a:r>
            <a:r>
              <a:rPr lang="en-US" altLang="zh-CN"/>
              <a:t>Shell</a:t>
            </a:r>
            <a:r>
              <a:rPr lang="zh-CN" altLang="en-US"/>
              <a:t>，在缺失的面补上后， 又可以通过 </a:t>
            </a:r>
            <a:r>
              <a:rPr lang="en-US" altLang="zh-CN"/>
              <a:t>Shell </a:t>
            </a:r>
            <a:r>
              <a:rPr lang="zh-CN" altLang="en-US"/>
              <a:t>生成实体 </a:t>
            </a:r>
            <a:r>
              <a:rPr lang="en-US" altLang="zh-CN"/>
              <a:t>Solid</a:t>
            </a:r>
            <a:r>
              <a:rPr lang="zh-CN" altLang="en-US"/>
              <a:t>。</a:t>
            </a:r>
          </a:p>
        </p:txBody>
      </p:sp>
      <p:sp>
        <p:nvSpPr>
          <p:cNvPr id="4" name="灯片编号占位符 3"/>
          <p:cNvSpPr>
            <a:spLocks noGrp="1"/>
          </p:cNvSpPr>
          <p:nvPr>
            <p:ph type="sldNum" sz="quarter" idx="5"/>
          </p:nvPr>
        </p:nvSpPr>
        <p:spPr/>
        <p:txBody>
          <a:bodyPr/>
          <a:lstStyle/>
          <a:p>
            <a:fld id="{91BB6AE2-ECC6-4368-A1A4-C30921F5A8B5}"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838922" y="1181339"/>
            <a:ext cx="11033522" cy="2513060"/>
          </a:xfrm>
        </p:spPr>
        <p:txBody>
          <a:bodyPr anchor="b"/>
          <a:lstStyle>
            <a:lvl1pPr algn="ctr">
              <a:defRPr sz="6315"/>
            </a:lvl1pPr>
          </a:lstStyle>
          <a:p>
            <a:r>
              <a:rPr lang="zh-CN" altLang="en-US"/>
              <a:t>单击此处编辑母版标题样式</a:t>
            </a:r>
          </a:p>
        </p:txBody>
      </p:sp>
      <p:sp>
        <p:nvSpPr>
          <p:cNvPr id="3" name="副标题 2"/>
          <p:cNvSpPr>
            <a:spLocks noGrp="1"/>
          </p:cNvSpPr>
          <p:nvPr>
            <p:ph type="subTitle" idx="1"/>
          </p:nvPr>
        </p:nvSpPr>
        <p:spPr>
          <a:xfrm>
            <a:off x="1838922" y="3791312"/>
            <a:ext cx="11033522" cy="1742766"/>
          </a:xfrm>
        </p:spPr>
        <p:txBody>
          <a:bodyPr/>
          <a:lstStyle>
            <a:lvl1pPr marL="0" indent="0" algn="ctr">
              <a:buNone/>
              <a:defRPr sz="4000"/>
            </a:lvl1pPr>
            <a:lvl2pPr marL="481330" indent="0" algn="ctr">
              <a:buNone/>
              <a:defRPr sz="2105"/>
            </a:lvl2pPr>
            <a:lvl3pPr marL="962660" indent="0" algn="ctr">
              <a:buNone/>
              <a:defRPr sz="1895"/>
            </a:lvl3pPr>
            <a:lvl4pPr marL="1443990" indent="0" algn="ctr">
              <a:buNone/>
              <a:defRPr sz="1685"/>
            </a:lvl4pPr>
            <a:lvl5pPr marL="1924685" indent="0" algn="ctr">
              <a:buNone/>
              <a:defRPr sz="1685"/>
            </a:lvl5pPr>
            <a:lvl6pPr marL="2406015" indent="0" algn="ctr">
              <a:buNone/>
              <a:defRPr sz="1685"/>
            </a:lvl6pPr>
            <a:lvl7pPr marL="2887345" indent="0" algn="ctr">
              <a:buNone/>
              <a:defRPr sz="1685"/>
            </a:lvl7pPr>
            <a:lvl8pPr marL="3368675" indent="0" algn="ctr">
              <a:buNone/>
              <a:defRPr sz="1685"/>
            </a:lvl8pPr>
            <a:lvl9pPr marL="3850005" indent="0" algn="ctr">
              <a:buNone/>
              <a:defRPr sz="168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27821" y="384317"/>
            <a:ext cx="3172138" cy="611722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11409" y="384317"/>
            <a:ext cx="9332520" cy="611722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1507" y="209550"/>
            <a:ext cx="10529887" cy="669131"/>
          </a:xfrm>
        </p:spPr>
        <p:txBody>
          <a:bodyPr/>
          <a:lstStyle>
            <a:lvl1pPr marL="457200" indent="-457200">
              <a:buFont typeface="Wingdings" panose="05000000000000000000" pitchFamily="2" charset="2"/>
              <a:buChar char="p"/>
              <a:defRPr sz="2800">
                <a:solidFill>
                  <a:srgbClr val="0070C0"/>
                </a:solidFill>
              </a:defRPr>
            </a:lvl1pPr>
          </a:lstStyle>
          <a:p>
            <a:r>
              <a:rPr lang="en-US" altLang="zh-CN"/>
              <a:t>Question:</a:t>
            </a:r>
            <a:r>
              <a:rPr lang="zh-CN" altLang="en-US"/>
              <a:t>怎么看</a:t>
            </a:r>
            <a:r>
              <a:rPr lang="en-US" altLang="zh-CN"/>
              <a:t> </a:t>
            </a:r>
          </a:p>
        </p:txBody>
      </p:sp>
      <p:sp>
        <p:nvSpPr>
          <p:cNvPr id="3" name="内容占位符 2"/>
          <p:cNvSpPr>
            <a:spLocks noGrp="1"/>
          </p:cNvSpPr>
          <p:nvPr>
            <p:ph idx="1"/>
          </p:nvPr>
        </p:nvSpPr>
        <p:spPr>
          <a:xfrm>
            <a:off x="542925" y="1007270"/>
            <a:ext cx="13157200" cy="5494496"/>
          </a:xfrm>
        </p:spPr>
        <p:txBody>
          <a:bodyPr>
            <a:normAutofit/>
          </a:bodyPr>
          <a:lstStyle>
            <a:lvl1pPr>
              <a:lnSpc>
                <a:spcPts val="2880"/>
              </a:lnSpc>
              <a:defRPr sz="2400"/>
            </a:lvl1pPr>
            <a:lvl2pPr>
              <a:defRPr sz="2400"/>
            </a:lvl2pPr>
            <a:lvl3pPr>
              <a:defRPr sz="2400"/>
            </a:lvl3pPr>
            <a:lvl4pPr>
              <a:defRPr sz="2400"/>
            </a:lvl4pPr>
            <a:lvl5pPr>
              <a:defRPr sz="24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03747" y="1799581"/>
            <a:ext cx="12688551" cy="3002638"/>
          </a:xfrm>
        </p:spPr>
        <p:txBody>
          <a:bodyPr anchor="b"/>
          <a:lstStyle>
            <a:lvl1pPr>
              <a:defRPr sz="6315"/>
            </a:lvl1pPr>
          </a:lstStyle>
          <a:p>
            <a:r>
              <a:rPr lang="zh-CN" altLang="en-US"/>
              <a:t>单击此处编辑母版标题样式</a:t>
            </a:r>
          </a:p>
        </p:txBody>
      </p:sp>
      <p:sp>
        <p:nvSpPr>
          <p:cNvPr id="3" name="文本占位符 2"/>
          <p:cNvSpPr>
            <a:spLocks noGrp="1"/>
          </p:cNvSpPr>
          <p:nvPr>
            <p:ph type="body" idx="1"/>
          </p:nvPr>
        </p:nvSpPr>
        <p:spPr>
          <a:xfrm>
            <a:off x="1003747" y="4830625"/>
            <a:ext cx="12688551" cy="1579016"/>
          </a:xfrm>
        </p:spPr>
        <p:txBody>
          <a:bodyPr/>
          <a:lstStyle>
            <a:lvl1pPr marL="0" indent="0">
              <a:buNone/>
              <a:defRPr sz="2525">
                <a:solidFill>
                  <a:schemeClr val="tx1">
                    <a:tint val="75000"/>
                  </a:schemeClr>
                </a:solidFill>
              </a:defRPr>
            </a:lvl1pPr>
            <a:lvl2pPr marL="481330" indent="0">
              <a:buNone/>
              <a:defRPr sz="2105">
                <a:solidFill>
                  <a:schemeClr val="tx1">
                    <a:tint val="75000"/>
                  </a:schemeClr>
                </a:solidFill>
              </a:defRPr>
            </a:lvl2pPr>
            <a:lvl3pPr marL="962660" indent="0">
              <a:buNone/>
              <a:defRPr sz="1895">
                <a:solidFill>
                  <a:schemeClr val="tx1">
                    <a:tint val="75000"/>
                  </a:schemeClr>
                </a:solidFill>
              </a:defRPr>
            </a:lvl3pPr>
            <a:lvl4pPr marL="1443990" indent="0">
              <a:buNone/>
              <a:defRPr sz="1685">
                <a:solidFill>
                  <a:schemeClr val="tx1">
                    <a:tint val="75000"/>
                  </a:schemeClr>
                </a:solidFill>
              </a:defRPr>
            </a:lvl4pPr>
            <a:lvl5pPr marL="1924685" indent="0">
              <a:buNone/>
              <a:defRPr sz="1685">
                <a:solidFill>
                  <a:schemeClr val="tx1">
                    <a:tint val="75000"/>
                  </a:schemeClr>
                </a:solidFill>
              </a:defRPr>
            </a:lvl5pPr>
            <a:lvl6pPr marL="2406015" indent="0">
              <a:buNone/>
              <a:defRPr sz="1685">
                <a:solidFill>
                  <a:schemeClr val="tx1">
                    <a:tint val="75000"/>
                  </a:schemeClr>
                </a:solidFill>
              </a:defRPr>
            </a:lvl6pPr>
            <a:lvl7pPr marL="2887345" indent="0">
              <a:buNone/>
              <a:defRPr sz="1685">
                <a:solidFill>
                  <a:schemeClr val="tx1">
                    <a:tint val="75000"/>
                  </a:schemeClr>
                </a:solidFill>
              </a:defRPr>
            </a:lvl7pPr>
            <a:lvl8pPr marL="3368675" indent="0">
              <a:buNone/>
              <a:defRPr sz="1685">
                <a:solidFill>
                  <a:schemeClr val="tx1">
                    <a:tint val="75000"/>
                  </a:schemeClr>
                </a:solidFill>
              </a:defRPr>
            </a:lvl8pPr>
            <a:lvl9pPr marL="3850005" indent="0">
              <a:buNone/>
              <a:defRPr sz="168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00051" y="384175"/>
            <a:ext cx="10744200" cy="818515"/>
          </a:xfrm>
        </p:spPr>
        <p:txBody>
          <a:bodyPr/>
          <a:lstStyle>
            <a:lvl1pPr marL="457200" indent="-457200">
              <a:buFont typeface="Wingdings" panose="05000000000000000000" pitchFamily="2" charset="2"/>
              <a:buChar char="p"/>
              <a:defRPr sz="2800">
                <a:solidFill>
                  <a:srgbClr val="0070C0"/>
                </a:solidFill>
              </a:defRPr>
            </a:lvl1pPr>
          </a:lstStyle>
          <a:p>
            <a:r>
              <a:rPr lang="zh-CN" altLang="en-US"/>
              <a:t>单击此处编辑母版标题样式</a:t>
            </a:r>
          </a:p>
        </p:txBody>
      </p:sp>
      <p:sp>
        <p:nvSpPr>
          <p:cNvPr id="3" name="内容占位符 2"/>
          <p:cNvSpPr>
            <a:spLocks noGrp="1"/>
          </p:cNvSpPr>
          <p:nvPr>
            <p:ph sz="half" idx="1"/>
          </p:nvPr>
        </p:nvSpPr>
        <p:spPr>
          <a:xfrm>
            <a:off x="1011555" y="1415415"/>
            <a:ext cx="6252210" cy="5086350"/>
          </a:xfrm>
        </p:spPr>
        <p:txBody>
          <a:bodyPr/>
          <a:lstStyle>
            <a:lvl1pPr>
              <a:defRPr sz="2600"/>
            </a:lvl1pPr>
            <a:lvl2pPr>
              <a:defRPr sz="2600"/>
            </a:lvl2pPr>
            <a:lvl3pPr>
              <a:defRPr sz="2600"/>
            </a:lvl3pPr>
            <a:lvl4pPr>
              <a:defRPr sz="2600"/>
            </a:lvl4pPr>
            <a:lvl5pPr>
              <a:defRPr sz="2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447915" y="1415415"/>
            <a:ext cx="6252210" cy="5086350"/>
          </a:xfrm>
        </p:spPr>
        <p:txBody>
          <a:bodyPr/>
          <a:lstStyle>
            <a:lvl1pPr>
              <a:defRPr sz="2600"/>
            </a:lvl1pPr>
            <a:lvl2pPr>
              <a:defRPr sz="2600"/>
            </a:lvl2pPr>
            <a:lvl3pPr>
              <a:defRPr sz="2600"/>
            </a:lvl3pPr>
            <a:lvl4pPr>
              <a:defRPr sz="2600"/>
            </a:lvl4pPr>
            <a:lvl5pPr>
              <a:defRPr sz="2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13325" y="384319"/>
            <a:ext cx="12684712" cy="1395217"/>
          </a:xfrm>
        </p:spPr>
        <p:txBody>
          <a:bodyPr/>
          <a:lstStyle/>
          <a:p>
            <a:r>
              <a:rPr lang="zh-CN" altLang="en-US"/>
              <a:t>单击此处编辑母版标题样式</a:t>
            </a:r>
          </a:p>
        </p:txBody>
      </p:sp>
      <p:sp>
        <p:nvSpPr>
          <p:cNvPr id="3" name="文本占位符 2"/>
          <p:cNvSpPr>
            <a:spLocks noGrp="1"/>
          </p:cNvSpPr>
          <p:nvPr>
            <p:ph type="body" idx="1"/>
          </p:nvPr>
        </p:nvSpPr>
        <p:spPr>
          <a:xfrm>
            <a:off x="1013327" y="1769502"/>
            <a:ext cx="6223594" cy="867206"/>
          </a:xfrm>
        </p:spPr>
        <p:txBody>
          <a:bodyPr anchor="b"/>
          <a:lstStyle>
            <a:lvl1pPr marL="0" indent="0">
              <a:buNone/>
              <a:defRPr sz="2525" b="1"/>
            </a:lvl1pPr>
            <a:lvl2pPr marL="481330" indent="0">
              <a:buNone/>
              <a:defRPr sz="2105" b="1"/>
            </a:lvl2pPr>
            <a:lvl3pPr marL="962660" indent="0">
              <a:buNone/>
              <a:defRPr sz="1895" b="1"/>
            </a:lvl3pPr>
            <a:lvl4pPr marL="1443990" indent="0">
              <a:buNone/>
              <a:defRPr sz="1685" b="1"/>
            </a:lvl4pPr>
            <a:lvl5pPr marL="1924685" indent="0">
              <a:buNone/>
              <a:defRPr sz="1685" b="1"/>
            </a:lvl5pPr>
            <a:lvl6pPr marL="2406015" indent="0">
              <a:buNone/>
              <a:defRPr sz="1685" b="1"/>
            </a:lvl6pPr>
            <a:lvl7pPr marL="2887345" indent="0">
              <a:buNone/>
              <a:defRPr sz="1685" b="1"/>
            </a:lvl7pPr>
            <a:lvl8pPr marL="3368675" indent="0">
              <a:buNone/>
              <a:defRPr sz="1685" b="1"/>
            </a:lvl8pPr>
            <a:lvl9pPr marL="3850005" indent="0">
              <a:buNone/>
              <a:defRPr sz="1685" b="1"/>
            </a:lvl9pPr>
          </a:lstStyle>
          <a:p>
            <a:pPr lvl="0"/>
            <a:r>
              <a:rPr lang="zh-CN" altLang="en-US"/>
              <a:t>单击此处编辑母版文本样式</a:t>
            </a:r>
            <a:endParaRPr lang="en-US" altLang="zh-CN"/>
          </a:p>
        </p:txBody>
      </p:sp>
      <p:sp>
        <p:nvSpPr>
          <p:cNvPr id="4" name="内容占位符 3"/>
          <p:cNvSpPr>
            <a:spLocks noGrp="1"/>
          </p:cNvSpPr>
          <p:nvPr>
            <p:ph sz="half" idx="2"/>
          </p:nvPr>
        </p:nvSpPr>
        <p:spPr>
          <a:xfrm>
            <a:off x="1013327" y="2636707"/>
            <a:ext cx="6223594" cy="387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7447631" y="1769502"/>
            <a:ext cx="6254245" cy="867206"/>
          </a:xfrm>
        </p:spPr>
        <p:txBody>
          <a:bodyPr anchor="b"/>
          <a:lstStyle>
            <a:lvl1pPr marL="0" indent="0">
              <a:buNone/>
              <a:defRPr sz="2525" b="1"/>
            </a:lvl1pPr>
            <a:lvl2pPr marL="481330" indent="0">
              <a:buNone/>
              <a:defRPr sz="2105" b="1"/>
            </a:lvl2pPr>
            <a:lvl3pPr marL="962660" indent="0">
              <a:buNone/>
              <a:defRPr sz="1895" b="1"/>
            </a:lvl3pPr>
            <a:lvl4pPr marL="1443990" indent="0">
              <a:buNone/>
              <a:defRPr sz="1685" b="1"/>
            </a:lvl4pPr>
            <a:lvl5pPr marL="1924685" indent="0">
              <a:buNone/>
              <a:defRPr sz="1685" b="1"/>
            </a:lvl5pPr>
            <a:lvl6pPr marL="2406015" indent="0">
              <a:buNone/>
              <a:defRPr sz="1685" b="1"/>
            </a:lvl6pPr>
            <a:lvl7pPr marL="2887345" indent="0">
              <a:buNone/>
              <a:defRPr sz="1685" b="1"/>
            </a:lvl7pPr>
            <a:lvl8pPr marL="3368675" indent="0">
              <a:buNone/>
              <a:defRPr sz="1685" b="1"/>
            </a:lvl8pPr>
            <a:lvl9pPr marL="3850005" indent="0">
              <a:buNone/>
              <a:defRPr sz="1685" b="1"/>
            </a:lvl9pPr>
          </a:lstStyle>
          <a:p>
            <a:pPr lvl="0"/>
            <a:r>
              <a:rPr lang="zh-CN" altLang="en-US"/>
              <a:t>单击此处编辑母版文本样式</a:t>
            </a:r>
          </a:p>
        </p:txBody>
      </p:sp>
      <p:sp>
        <p:nvSpPr>
          <p:cNvPr id="6" name="内容占位符 5"/>
          <p:cNvSpPr>
            <a:spLocks noGrp="1"/>
          </p:cNvSpPr>
          <p:nvPr>
            <p:ph sz="quarter" idx="4"/>
          </p:nvPr>
        </p:nvSpPr>
        <p:spPr>
          <a:xfrm>
            <a:off x="7447631" y="2636707"/>
            <a:ext cx="6254245" cy="387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13323" y="481230"/>
            <a:ext cx="4744797" cy="1684285"/>
          </a:xfrm>
        </p:spPr>
        <p:txBody>
          <a:bodyPr anchor="b"/>
          <a:lstStyle>
            <a:lvl1pPr>
              <a:defRPr sz="3370"/>
            </a:lvl1pPr>
          </a:lstStyle>
          <a:p>
            <a:r>
              <a:rPr lang="zh-CN" altLang="en-US"/>
              <a:t>单击此处编辑母版标题样式</a:t>
            </a:r>
          </a:p>
        </p:txBody>
      </p:sp>
      <p:sp>
        <p:nvSpPr>
          <p:cNvPr id="3" name="内容占位符 2"/>
          <p:cNvSpPr>
            <a:spLocks noGrp="1"/>
          </p:cNvSpPr>
          <p:nvPr>
            <p:ph idx="1"/>
          </p:nvPr>
        </p:nvSpPr>
        <p:spPr>
          <a:xfrm>
            <a:off x="6254245" y="1039313"/>
            <a:ext cx="7447628" cy="5129716"/>
          </a:xfrm>
        </p:spPr>
        <p:txBody>
          <a:bodyPr/>
          <a:lstStyle>
            <a:lvl1pPr>
              <a:defRPr sz="3370"/>
            </a:lvl1pPr>
            <a:lvl2pPr>
              <a:defRPr sz="2945"/>
            </a:lvl2pPr>
            <a:lvl3pPr>
              <a:defRPr sz="2525"/>
            </a:lvl3pPr>
            <a:lvl4pPr>
              <a:defRPr sz="2105"/>
            </a:lvl4pPr>
            <a:lvl5pPr>
              <a:defRPr sz="2105"/>
            </a:lvl5pPr>
            <a:lvl6pPr>
              <a:defRPr sz="2105"/>
            </a:lvl6pPr>
            <a:lvl7pPr>
              <a:defRPr sz="2105"/>
            </a:lvl7pPr>
            <a:lvl8pPr>
              <a:defRPr sz="2105"/>
            </a:lvl8pPr>
            <a:lvl9pPr>
              <a:defRPr sz="21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1013323" y="2165512"/>
            <a:ext cx="4744797" cy="4011873"/>
          </a:xfrm>
        </p:spPr>
        <p:txBody>
          <a:bodyPr/>
          <a:lstStyle>
            <a:lvl1pPr marL="0" indent="0">
              <a:buNone/>
              <a:defRPr sz="1685"/>
            </a:lvl1pPr>
            <a:lvl2pPr marL="481330" indent="0">
              <a:buNone/>
              <a:defRPr sz="1475"/>
            </a:lvl2pPr>
            <a:lvl3pPr marL="962660" indent="0">
              <a:buNone/>
              <a:defRPr sz="1265"/>
            </a:lvl3pPr>
            <a:lvl4pPr marL="1443990" indent="0">
              <a:buNone/>
              <a:defRPr sz="1055"/>
            </a:lvl4pPr>
            <a:lvl5pPr marL="1924685" indent="0">
              <a:buNone/>
              <a:defRPr sz="1055"/>
            </a:lvl5pPr>
            <a:lvl6pPr marL="2406015" indent="0">
              <a:buNone/>
              <a:defRPr sz="1055"/>
            </a:lvl6pPr>
            <a:lvl7pPr marL="2887345" indent="0">
              <a:buNone/>
              <a:defRPr sz="1055"/>
            </a:lvl7pPr>
            <a:lvl8pPr marL="3368675" indent="0">
              <a:buNone/>
              <a:defRPr sz="1055"/>
            </a:lvl8pPr>
            <a:lvl9pPr marL="3850005" indent="0">
              <a:buNone/>
              <a:defRPr sz="105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13323" y="481230"/>
            <a:ext cx="4744797" cy="1684285"/>
          </a:xfrm>
        </p:spPr>
        <p:txBody>
          <a:bodyPr anchor="b"/>
          <a:lstStyle>
            <a:lvl1pPr>
              <a:defRPr sz="3370"/>
            </a:lvl1pPr>
          </a:lstStyle>
          <a:p>
            <a:r>
              <a:rPr lang="zh-CN" altLang="en-US"/>
              <a:t>单击此处编辑母版标题样式</a:t>
            </a:r>
          </a:p>
        </p:txBody>
      </p:sp>
      <p:sp>
        <p:nvSpPr>
          <p:cNvPr id="3" name="图片占位符 2"/>
          <p:cNvSpPr>
            <a:spLocks noGrp="1"/>
          </p:cNvSpPr>
          <p:nvPr>
            <p:ph type="pic" idx="1"/>
          </p:nvPr>
        </p:nvSpPr>
        <p:spPr>
          <a:xfrm>
            <a:off x="6254245" y="1039313"/>
            <a:ext cx="7447628" cy="5129716"/>
          </a:xfrm>
        </p:spPr>
        <p:txBody>
          <a:bodyPr/>
          <a:lstStyle>
            <a:lvl1pPr marL="0" indent="0">
              <a:buNone/>
              <a:defRPr sz="3370"/>
            </a:lvl1pPr>
            <a:lvl2pPr marL="481330" indent="0">
              <a:buNone/>
              <a:defRPr sz="2945"/>
            </a:lvl2pPr>
            <a:lvl3pPr marL="962660" indent="0">
              <a:buNone/>
              <a:defRPr sz="2525"/>
            </a:lvl3pPr>
            <a:lvl4pPr marL="1443990" indent="0">
              <a:buNone/>
              <a:defRPr sz="2105"/>
            </a:lvl4pPr>
            <a:lvl5pPr marL="1924685" indent="0">
              <a:buNone/>
              <a:defRPr sz="2105"/>
            </a:lvl5pPr>
            <a:lvl6pPr marL="2406015" indent="0">
              <a:buNone/>
              <a:defRPr sz="2105"/>
            </a:lvl6pPr>
            <a:lvl7pPr marL="2887345" indent="0">
              <a:buNone/>
              <a:defRPr sz="2105"/>
            </a:lvl7pPr>
            <a:lvl8pPr marL="3368675" indent="0">
              <a:buNone/>
              <a:defRPr sz="2105"/>
            </a:lvl8pPr>
            <a:lvl9pPr marL="3850005" indent="0">
              <a:buNone/>
              <a:defRPr sz="2105"/>
            </a:lvl9pPr>
          </a:lstStyle>
          <a:p>
            <a:endParaRPr lang="zh-CN" altLang="en-US"/>
          </a:p>
        </p:txBody>
      </p:sp>
      <p:sp>
        <p:nvSpPr>
          <p:cNvPr id="4" name="文本占位符 3"/>
          <p:cNvSpPr>
            <a:spLocks noGrp="1"/>
          </p:cNvSpPr>
          <p:nvPr>
            <p:ph type="body" sz="half" idx="2"/>
          </p:nvPr>
        </p:nvSpPr>
        <p:spPr>
          <a:xfrm>
            <a:off x="1013323" y="2165512"/>
            <a:ext cx="4744797" cy="4011873"/>
          </a:xfrm>
        </p:spPr>
        <p:txBody>
          <a:bodyPr/>
          <a:lstStyle>
            <a:lvl1pPr marL="0" indent="0">
              <a:buNone/>
              <a:defRPr sz="1685"/>
            </a:lvl1pPr>
            <a:lvl2pPr marL="481330" indent="0">
              <a:buNone/>
              <a:defRPr sz="1475"/>
            </a:lvl2pPr>
            <a:lvl3pPr marL="962660" indent="0">
              <a:buNone/>
              <a:defRPr sz="1265"/>
            </a:lvl3pPr>
            <a:lvl4pPr marL="1443990" indent="0">
              <a:buNone/>
              <a:defRPr sz="1055"/>
            </a:lvl4pPr>
            <a:lvl5pPr marL="1924685" indent="0">
              <a:buNone/>
              <a:defRPr sz="1055"/>
            </a:lvl5pPr>
            <a:lvl6pPr marL="2406015" indent="0">
              <a:buNone/>
              <a:defRPr sz="1055"/>
            </a:lvl6pPr>
            <a:lvl7pPr marL="2887345" indent="0">
              <a:buNone/>
              <a:defRPr sz="1055"/>
            </a:lvl7pPr>
            <a:lvl8pPr marL="3368675" indent="0">
              <a:buNone/>
              <a:defRPr sz="1055"/>
            </a:lvl8pPr>
            <a:lvl9pPr marL="3850005" indent="0">
              <a:buNone/>
              <a:defRPr sz="105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11408" y="384319"/>
            <a:ext cx="12688551" cy="139521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011408" y="1921561"/>
            <a:ext cx="12688551" cy="45799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1011406" y="6690362"/>
            <a:ext cx="3310057" cy="384311"/>
          </a:xfrm>
          <a:prstGeom prst="rect">
            <a:avLst/>
          </a:prstGeom>
        </p:spPr>
        <p:txBody>
          <a:bodyPr vert="horz" lIns="91440" tIns="45720" rIns="91440" bIns="45720" rtlCol="0" anchor="ctr"/>
          <a:lstStyle>
            <a:lvl1pPr algn="l">
              <a:defRPr sz="1265">
                <a:solidFill>
                  <a:schemeClr val="tx1">
                    <a:tint val="75000"/>
                  </a:schemeClr>
                </a:solidFill>
              </a:defRPr>
            </a:lvl1pPr>
          </a:lstStyle>
          <a:p>
            <a:fld id="{D997B5FA-0921-464F-AAE1-844C04324D75}" type="datetimeFigureOut">
              <a:rPr lang="zh-CN" altLang="en-US" smtClean="0"/>
              <a:t>2024/4/15</a:t>
            </a:fld>
            <a:endParaRPr lang="zh-CN" altLang="en-US"/>
          </a:p>
        </p:txBody>
      </p:sp>
      <p:sp>
        <p:nvSpPr>
          <p:cNvPr id="5" name="页脚占位符 4"/>
          <p:cNvSpPr>
            <a:spLocks noGrp="1"/>
          </p:cNvSpPr>
          <p:nvPr>
            <p:ph type="ftr" sz="quarter" idx="3"/>
          </p:nvPr>
        </p:nvSpPr>
        <p:spPr>
          <a:xfrm>
            <a:off x="4873140" y="6690362"/>
            <a:ext cx="4965085" cy="384311"/>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389901" y="6690362"/>
            <a:ext cx="3310057" cy="384311"/>
          </a:xfrm>
          <a:prstGeom prst="rect">
            <a:avLst/>
          </a:prstGeom>
        </p:spPr>
        <p:txBody>
          <a:bodyPr vert="horz" lIns="91440" tIns="45720" rIns="91440" bIns="45720" rtlCol="0" anchor="ctr"/>
          <a:lstStyle>
            <a:lvl1pPr algn="r">
              <a:defRPr sz="1265">
                <a:solidFill>
                  <a:schemeClr val="tx1">
                    <a:tint val="75000"/>
                  </a:schemeClr>
                </a:solidFill>
              </a:defRPr>
            </a:lvl1pPr>
          </a:lstStyle>
          <a:p>
            <a:fld id="{565CE74E-AB26-4998-AD42-012C4C1AD076}" type="slidenum">
              <a:rPr lang="zh-CN" altLang="en-US" smtClean="0"/>
              <a:t>‹#›</a:t>
            </a:fld>
            <a:endParaRPr lang="zh-CN" altLang="en-US"/>
          </a:p>
        </p:txBody>
      </p:sp>
      <p:pic>
        <p:nvPicPr>
          <p:cNvPr id="8" name="图片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151393" y="0"/>
            <a:ext cx="3463529" cy="78455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62660" rtl="0" eaLnBrk="1" latinLnBrk="0" hangingPunct="1">
        <a:lnSpc>
          <a:spcPct val="90000"/>
        </a:lnSpc>
        <a:spcBef>
          <a:spcPct val="0"/>
        </a:spcBef>
        <a:buNone/>
        <a:defRPr sz="4630" kern="1200">
          <a:solidFill>
            <a:schemeClr val="tx1"/>
          </a:solidFill>
          <a:latin typeface="Times New Roman" panose="02020603050405020304" pitchFamily="18" charset="0"/>
          <a:ea typeface="楷体" panose="02010609060101010101" pitchFamily="49" charset="-122"/>
          <a:cs typeface="+mj-cs"/>
        </a:defRPr>
      </a:lvl1pPr>
    </p:titleStyle>
    <p:bodyStyle>
      <a:lvl1pPr marL="240665" indent="-240665" algn="l" defTabSz="962660" rtl="0" eaLnBrk="1" latinLnBrk="0" hangingPunct="1">
        <a:lnSpc>
          <a:spcPct val="90000"/>
        </a:lnSpc>
        <a:spcBef>
          <a:spcPts val="1055"/>
        </a:spcBef>
        <a:buFont typeface="Arial" panose="020B0604020202020204" pitchFamily="34" charset="0"/>
        <a:buChar char="•"/>
        <a:defRPr sz="2945" kern="1200">
          <a:solidFill>
            <a:schemeClr val="tx1"/>
          </a:solidFill>
          <a:latin typeface="Times New Roman" panose="02020603050405020304" pitchFamily="18" charset="0"/>
          <a:ea typeface="楷体" panose="02010609060101010101" pitchFamily="49" charset="-122"/>
          <a:cs typeface="+mn-cs"/>
        </a:defRPr>
      </a:lvl1pPr>
      <a:lvl2pPr marL="721995" indent="-240665" algn="l" defTabSz="962660" rtl="0" eaLnBrk="1" latinLnBrk="0" hangingPunct="1">
        <a:lnSpc>
          <a:spcPct val="90000"/>
        </a:lnSpc>
        <a:spcBef>
          <a:spcPts val="525"/>
        </a:spcBef>
        <a:buFont typeface="Arial" panose="020B0604020202020204" pitchFamily="34" charset="0"/>
        <a:buChar char="•"/>
        <a:defRPr sz="2525" kern="1200">
          <a:solidFill>
            <a:schemeClr val="tx1"/>
          </a:solidFill>
          <a:latin typeface="Times New Roman" panose="02020603050405020304" pitchFamily="18" charset="0"/>
          <a:ea typeface="楷体" panose="02010609060101010101" pitchFamily="49" charset="-122"/>
          <a:cs typeface="+mn-cs"/>
        </a:defRPr>
      </a:lvl2pPr>
      <a:lvl3pPr marL="1203325" indent="-240665" algn="l" defTabSz="962660" rtl="0" eaLnBrk="1" latinLnBrk="0" hangingPunct="1">
        <a:lnSpc>
          <a:spcPct val="90000"/>
        </a:lnSpc>
        <a:spcBef>
          <a:spcPts val="525"/>
        </a:spcBef>
        <a:buFont typeface="Arial" panose="020B0604020202020204" pitchFamily="34" charset="0"/>
        <a:buChar char="•"/>
        <a:defRPr sz="2105" kern="1200">
          <a:solidFill>
            <a:schemeClr val="tx1"/>
          </a:solidFill>
          <a:latin typeface="Times New Roman" panose="02020603050405020304" pitchFamily="18" charset="0"/>
          <a:ea typeface="楷体" panose="02010609060101010101" pitchFamily="49" charset="-122"/>
          <a:cs typeface="+mn-cs"/>
        </a:defRPr>
      </a:lvl3pPr>
      <a:lvl4pPr marL="168402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Times New Roman" panose="02020603050405020304" pitchFamily="18" charset="0"/>
          <a:ea typeface="楷体" panose="02010609060101010101" pitchFamily="49" charset="-122"/>
          <a:cs typeface="+mn-cs"/>
        </a:defRPr>
      </a:lvl4pPr>
      <a:lvl5pPr marL="216535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Times New Roman" panose="02020603050405020304" pitchFamily="18" charset="0"/>
          <a:ea typeface="楷体" panose="02010609060101010101" pitchFamily="49" charset="-122"/>
          <a:cs typeface="+mn-cs"/>
        </a:defRPr>
      </a:lvl5pPr>
      <a:lvl6pPr marL="264668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6pPr>
      <a:lvl7pPr marL="312801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7pPr>
      <a:lvl8pPr marL="360934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8pPr>
      <a:lvl9pPr marL="409067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9pPr>
    </p:bodyStyle>
    <p:otherStyle>
      <a:defPPr>
        <a:defRPr lang="zh-CN"/>
      </a:defPPr>
      <a:lvl1pPr marL="0" algn="l" defTabSz="962660" rtl="0" eaLnBrk="1" latinLnBrk="0" hangingPunct="1">
        <a:defRPr sz="1895" kern="1200">
          <a:solidFill>
            <a:schemeClr val="tx1"/>
          </a:solidFill>
          <a:latin typeface="+mn-lt"/>
          <a:ea typeface="+mn-ea"/>
          <a:cs typeface="+mn-cs"/>
        </a:defRPr>
      </a:lvl1pPr>
      <a:lvl2pPr marL="481330" algn="l" defTabSz="962660" rtl="0" eaLnBrk="1" latinLnBrk="0" hangingPunct="1">
        <a:defRPr sz="1895" kern="1200">
          <a:solidFill>
            <a:schemeClr val="tx1"/>
          </a:solidFill>
          <a:latin typeface="+mn-lt"/>
          <a:ea typeface="+mn-ea"/>
          <a:cs typeface="+mn-cs"/>
        </a:defRPr>
      </a:lvl2pPr>
      <a:lvl3pPr marL="962660" algn="l" defTabSz="962660" rtl="0" eaLnBrk="1" latinLnBrk="0" hangingPunct="1">
        <a:defRPr sz="1895" kern="1200">
          <a:solidFill>
            <a:schemeClr val="tx1"/>
          </a:solidFill>
          <a:latin typeface="+mn-lt"/>
          <a:ea typeface="+mn-ea"/>
          <a:cs typeface="+mn-cs"/>
        </a:defRPr>
      </a:lvl3pPr>
      <a:lvl4pPr marL="1443990" algn="l" defTabSz="962660" rtl="0" eaLnBrk="1" latinLnBrk="0" hangingPunct="1">
        <a:defRPr sz="1895" kern="1200">
          <a:solidFill>
            <a:schemeClr val="tx1"/>
          </a:solidFill>
          <a:latin typeface="+mn-lt"/>
          <a:ea typeface="+mn-ea"/>
          <a:cs typeface="+mn-cs"/>
        </a:defRPr>
      </a:lvl4pPr>
      <a:lvl5pPr marL="1924685" algn="l" defTabSz="962660" rtl="0" eaLnBrk="1" latinLnBrk="0" hangingPunct="1">
        <a:defRPr sz="1895" kern="1200">
          <a:solidFill>
            <a:schemeClr val="tx1"/>
          </a:solidFill>
          <a:latin typeface="+mn-lt"/>
          <a:ea typeface="+mn-ea"/>
          <a:cs typeface="+mn-cs"/>
        </a:defRPr>
      </a:lvl5pPr>
      <a:lvl6pPr marL="2406015" algn="l" defTabSz="962660" rtl="0" eaLnBrk="1" latinLnBrk="0" hangingPunct="1">
        <a:defRPr sz="1895" kern="1200">
          <a:solidFill>
            <a:schemeClr val="tx1"/>
          </a:solidFill>
          <a:latin typeface="+mn-lt"/>
          <a:ea typeface="+mn-ea"/>
          <a:cs typeface="+mn-cs"/>
        </a:defRPr>
      </a:lvl6pPr>
      <a:lvl7pPr marL="2887345" algn="l" defTabSz="962660" rtl="0" eaLnBrk="1" latinLnBrk="0" hangingPunct="1">
        <a:defRPr sz="1895" kern="1200">
          <a:solidFill>
            <a:schemeClr val="tx1"/>
          </a:solidFill>
          <a:latin typeface="+mn-lt"/>
          <a:ea typeface="+mn-ea"/>
          <a:cs typeface="+mn-cs"/>
        </a:defRPr>
      </a:lvl7pPr>
      <a:lvl8pPr marL="3368675" algn="l" defTabSz="962660" rtl="0" eaLnBrk="1" latinLnBrk="0" hangingPunct="1">
        <a:defRPr sz="1895" kern="1200">
          <a:solidFill>
            <a:schemeClr val="tx1"/>
          </a:solidFill>
          <a:latin typeface="+mn-lt"/>
          <a:ea typeface="+mn-ea"/>
          <a:cs typeface="+mn-cs"/>
        </a:defRPr>
      </a:lvl8pPr>
      <a:lvl9pPr marL="3850005" algn="l" defTabSz="962660" rtl="0" eaLnBrk="1" latinLnBrk="0" hangingPunct="1">
        <a:defRPr sz="18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wmf"/></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4.wmf"/><Relationship Id="rId5" Type="http://schemas.openxmlformats.org/officeDocument/2006/relationships/oleObject" Target="../embeddings/oleObject6.bin"/><Relationship Id="rId4" Type="http://schemas.openxmlformats.org/officeDocument/2006/relationships/image" Target="../media/image53.wmf"/></Relationships>
</file>

<file path=ppt/slides/_rels/slide2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7.bin"/><Relationship Id="rId1" Type="http://schemas.openxmlformats.org/officeDocument/2006/relationships/slideLayout" Target="../slideLayouts/slideLayout1.xml"/><Relationship Id="rId5" Type="http://schemas.openxmlformats.org/officeDocument/2006/relationships/image" Target="../media/image56.wmf"/><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61.wmf"/><Relationship Id="rId3" Type="http://schemas.openxmlformats.org/officeDocument/2006/relationships/oleObject" Target="../embeddings/oleObject9.bin"/><Relationship Id="rId7" Type="http://schemas.openxmlformats.org/officeDocument/2006/relationships/image" Target="../media/image59.png"/><Relationship Id="rId12" Type="http://schemas.openxmlformats.org/officeDocument/2006/relationships/oleObject" Target="../embeddings/oleObject13.bin"/><Relationship Id="rId2" Type="http://schemas.openxmlformats.org/officeDocument/2006/relationships/notesSlide" Target="../notesSlides/notesSlide17.xml"/><Relationship Id="rId16" Type="http://schemas.openxmlformats.org/officeDocument/2006/relationships/image" Target="../media/image62.wmf"/><Relationship Id="rId1" Type="http://schemas.openxmlformats.org/officeDocument/2006/relationships/slideLayout" Target="../slideLayouts/slideLayout7.xml"/><Relationship Id="rId6" Type="http://schemas.openxmlformats.org/officeDocument/2006/relationships/image" Target="../media/image58.wmf"/><Relationship Id="rId11" Type="http://schemas.openxmlformats.org/officeDocument/2006/relationships/image" Target="../media/image60.wmf"/><Relationship Id="rId5" Type="http://schemas.openxmlformats.org/officeDocument/2006/relationships/oleObject" Target="../embeddings/oleObject10.bin"/><Relationship Id="rId15" Type="http://schemas.openxmlformats.org/officeDocument/2006/relationships/oleObject" Target="../embeddings/oleObject14.bin"/><Relationship Id="rId10" Type="http://schemas.openxmlformats.org/officeDocument/2006/relationships/oleObject" Target="../embeddings/oleObject12.bin"/><Relationship Id="rId4" Type="http://schemas.openxmlformats.org/officeDocument/2006/relationships/image" Target="../media/image57.wmf"/><Relationship Id="rId9" Type="http://schemas.openxmlformats.org/officeDocument/2006/relationships/image" Target="../media/image59.wmf"/><Relationship Id="rId1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65.png"/><Relationship Id="rId7" Type="http://schemas.openxmlformats.org/officeDocument/2006/relationships/image" Target="../media/image64.w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oleObject" Target="../embeddings/oleObject16.bin"/><Relationship Id="rId5" Type="http://schemas.openxmlformats.org/officeDocument/2006/relationships/image" Target="../media/image63.wmf"/><Relationship Id="rId10" Type="http://schemas.openxmlformats.org/officeDocument/2006/relationships/image" Target="../media/image69.png"/><Relationship Id="rId4" Type="http://schemas.openxmlformats.org/officeDocument/2006/relationships/oleObject" Target="../embeddings/oleObject15.bin"/><Relationship Id="rId9" Type="http://schemas.openxmlformats.org/officeDocument/2006/relationships/image" Target="../media/image65.wmf"/></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oleObject" Target="../embeddings/oleObject20.bin"/><Relationship Id="rId3" Type="http://schemas.openxmlformats.org/officeDocument/2006/relationships/image" Target="../media/image66.png"/><Relationship Id="rId7" Type="http://schemas.openxmlformats.org/officeDocument/2006/relationships/image" Target="../media/image67.wmf"/><Relationship Id="rId12"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oleObject" Target="../embeddings/oleObject18.bin"/><Relationship Id="rId11" Type="http://schemas.openxmlformats.org/officeDocument/2006/relationships/image" Target="../media/image68.wmf"/><Relationship Id="rId5" Type="http://schemas.openxmlformats.org/officeDocument/2006/relationships/image" Target="../media/image72.png"/><Relationship Id="rId15" Type="http://schemas.openxmlformats.org/officeDocument/2006/relationships/image" Target="../media/image79.png"/><Relationship Id="rId10" Type="http://schemas.openxmlformats.org/officeDocument/2006/relationships/oleObject" Target="../embeddings/oleObject19.bin"/><Relationship Id="rId4" Type="http://schemas.openxmlformats.org/officeDocument/2006/relationships/image" Target="../media/image71.png"/><Relationship Id="rId9" Type="http://schemas.openxmlformats.org/officeDocument/2006/relationships/image" Target="../media/image75.png"/><Relationship Id="rId14" Type="http://schemas.openxmlformats.org/officeDocument/2006/relationships/image" Target="../media/image69.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1.wmf"/><Relationship Id="rId5" Type="http://schemas.openxmlformats.org/officeDocument/2006/relationships/oleObject" Target="../embeddings/oleObject22.bin"/><Relationship Id="rId4" Type="http://schemas.openxmlformats.org/officeDocument/2006/relationships/image" Target="../media/image70.wmf"/></Relationships>
</file>

<file path=ppt/slides/_rels/slide27.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73.wmf"/><Relationship Id="rId18" Type="http://schemas.openxmlformats.org/officeDocument/2006/relationships/image" Target="../media/image76.png"/><Relationship Id="rId3" Type="http://schemas.openxmlformats.org/officeDocument/2006/relationships/image" Target="../media/image57.wmf"/><Relationship Id="rId7" Type="http://schemas.openxmlformats.org/officeDocument/2006/relationships/oleObject" Target="../embeddings/oleObject26.bin"/><Relationship Id="rId12" Type="http://schemas.openxmlformats.org/officeDocument/2006/relationships/oleObject" Target="../embeddings/oleObject28.bin"/><Relationship Id="rId17" Type="http://schemas.openxmlformats.org/officeDocument/2006/relationships/image" Target="../media/image86.png"/><Relationship Id="rId2" Type="http://schemas.openxmlformats.org/officeDocument/2006/relationships/oleObject" Target="../embeddings/oleObject24.bin"/><Relationship Id="rId16" Type="http://schemas.openxmlformats.org/officeDocument/2006/relationships/image" Target="../media/image74.wmf"/><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2.wmf"/><Relationship Id="rId5" Type="http://schemas.openxmlformats.org/officeDocument/2006/relationships/image" Target="../media/image58.wmf"/><Relationship Id="rId15" Type="http://schemas.openxmlformats.org/officeDocument/2006/relationships/oleObject" Target="../embeddings/oleObject30.bin"/><Relationship Id="rId10" Type="http://schemas.openxmlformats.org/officeDocument/2006/relationships/oleObject" Target="../embeddings/oleObject27.bin"/><Relationship Id="rId19" Type="http://schemas.openxmlformats.org/officeDocument/2006/relationships/image" Target="../media/image78.png"/><Relationship Id="rId4" Type="http://schemas.openxmlformats.org/officeDocument/2006/relationships/oleObject" Target="../embeddings/oleObject25.bin"/><Relationship Id="rId9" Type="http://schemas.openxmlformats.org/officeDocument/2006/relationships/image" Target="../media/image83.png"/><Relationship Id="rId14" Type="http://schemas.openxmlformats.org/officeDocument/2006/relationships/oleObject" Target="../embeddings/oleObject29.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82.wmf"/><Relationship Id="rId3" Type="http://schemas.openxmlformats.org/officeDocument/2006/relationships/image" Target="../media/image63.wmf"/><Relationship Id="rId7" Type="http://schemas.openxmlformats.org/officeDocument/2006/relationships/image" Target="../media/image79.wmf"/><Relationship Id="rId12" Type="http://schemas.openxmlformats.org/officeDocument/2006/relationships/oleObject" Target="../embeddings/oleObject36.bin"/><Relationship Id="rId2" Type="http://schemas.openxmlformats.org/officeDocument/2006/relationships/oleObject" Target="../embeddings/oleObject31.bin"/><Relationship Id="rId16" Type="http://schemas.openxmlformats.org/officeDocument/2006/relationships/image" Target="../media/image83.wmf"/><Relationship Id="rId1" Type="http://schemas.openxmlformats.org/officeDocument/2006/relationships/slideLayout" Target="../slideLayouts/slideLayout7.xml"/><Relationship Id="rId6" Type="http://schemas.openxmlformats.org/officeDocument/2006/relationships/oleObject" Target="../embeddings/oleObject33.bin"/><Relationship Id="rId11" Type="http://schemas.openxmlformats.org/officeDocument/2006/relationships/image" Target="../media/image81.wmf"/><Relationship Id="rId5" Type="http://schemas.openxmlformats.org/officeDocument/2006/relationships/image" Target="../media/image64.wmf"/><Relationship Id="rId15" Type="http://schemas.openxmlformats.org/officeDocument/2006/relationships/oleObject" Target="../embeddings/oleObject37.bin"/><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80.wmf"/><Relationship Id="rId14"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oleObject" Target="../embeddings/oleObject38.bin"/><Relationship Id="rId7" Type="http://schemas.openxmlformats.org/officeDocument/2006/relationships/image" Target="../media/image87.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85.wmf"/><Relationship Id="rId5" Type="http://schemas.openxmlformats.org/officeDocument/2006/relationships/oleObject" Target="../embeddings/oleObject39.bin"/><Relationship Id="rId4" Type="http://schemas.openxmlformats.org/officeDocument/2006/relationships/image" Target="../media/image84.w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100.png"/><Relationship Id="rId7" Type="http://schemas.openxmlformats.org/officeDocument/2006/relationships/oleObject" Target="../embeddings/oleObject41.bin"/><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0.wmf"/><Relationship Id="rId5" Type="http://schemas.openxmlformats.org/officeDocument/2006/relationships/oleObject" Target="../embeddings/oleObject40.bin"/><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42.bin"/><Relationship Id="rId7" Type="http://schemas.openxmlformats.org/officeDocument/2006/relationships/oleObject" Target="../embeddings/oleObject43.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98.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103.wmf"/><Relationship Id="rId3" Type="http://schemas.openxmlformats.org/officeDocument/2006/relationships/oleObject" Target="../embeddings/oleObject44.bin"/><Relationship Id="rId7" Type="http://schemas.openxmlformats.org/officeDocument/2006/relationships/image" Target="../media/image100.wmf"/><Relationship Id="rId12" Type="http://schemas.openxmlformats.org/officeDocument/2006/relationships/oleObject" Target="../embeddings/oleObject48.bin"/><Relationship Id="rId17" Type="http://schemas.openxmlformats.org/officeDocument/2006/relationships/image" Target="../media/image105.wmf"/><Relationship Id="rId2" Type="http://schemas.openxmlformats.org/officeDocument/2006/relationships/notesSlide" Target="../notesSlides/notesSlide23.xml"/><Relationship Id="rId16" Type="http://schemas.openxmlformats.org/officeDocument/2006/relationships/oleObject" Target="../embeddings/oleObject50.bin"/><Relationship Id="rId1" Type="http://schemas.openxmlformats.org/officeDocument/2006/relationships/slideLayout" Target="../slideLayouts/slideLayout2.xml"/><Relationship Id="rId6" Type="http://schemas.openxmlformats.org/officeDocument/2006/relationships/oleObject" Target="../embeddings/oleObject45.bin"/><Relationship Id="rId11" Type="http://schemas.openxmlformats.org/officeDocument/2006/relationships/image" Target="../media/image102.wmf"/><Relationship Id="rId5" Type="http://schemas.openxmlformats.org/officeDocument/2006/relationships/image" Target="../media/image112.png"/><Relationship Id="rId15" Type="http://schemas.openxmlformats.org/officeDocument/2006/relationships/image" Target="../media/image104.wmf"/><Relationship Id="rId10" Type="http://schemas.openxmlformats.org/officeDocument/2006/relationships/oleObject" Target="../embeddings/oleObject47.bin"/><Relationship Id="rId4" Type="http://schemas.openxmlformats.org/officeDocument/2006/relationships/image" Target="../media/image98.wmf"/><Relationship Id="rId9" Type="http://schemas.openxmlformats.org/officeDocument/2006/relationships/image" Target="../media/image101.wmf"/><Relationship Id="rId14" Type="http://schemas.openxmlformats.org/officeDocument/2006/relationships/oleObject" Target="../embeddings/oleObject49.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110.wmf"/><Relationship Id="rId3" Type="http://schemas.openxmlformats.org/officeDocument/2006/relationships/image" Target="../media/image119.png"/><Relationship Id="rId7" Type="http://schemas.openxmlformats.org/officeDocument/2006/relationships/image" Target="../media/image107.wmf"/><Relationship Id="rId12" Type="http://schemas.openxmlformats.org/officeDocument/2006/relationships/oleObject" Target="../embeddings/oleObject55.bin"/><Relationship Id="rId17" Type="http://schemas.openxmlformats.org/officeDocument/2006/relationships/image" Target="../media/image112.wmf"/><Relationship Id="rId2" Type="http://schemas.openxmlformats.org/officeDocument/2006/relationships/notesSlide" Target="../notesSlides/notesSlide25.xml"/><Relationship Id="rId16" Type="http://schemas.openxmlformats.org/officeDocument/2006/relationships/oleObject" Target="../embeddings/oleObject57.bin"/><Relationship Id="rId1" Type="http://schemas.openxmlformats.org/officeDocument/2006/relationships/slideLayout" Target="../slideLayouts/slideLayout2.xml"/><Relationship Id="rId6" Type="http://schemas.openxmlformats.org/officeDocument/2006/relationships/oleObject" Target="../embeddings/oleObject52.bin"/><Relationship Id="rId11" Type="http://schemas.openxmlformats.org/officeDocument/2006/relationships/image" Target="../media/image109.wmf"/><Relationship Id="rId5" Type="http://schemas.openxmlformats.org/officeDocument/2006/relationships/image" Target="../media/image106.wmf"/><Relationship Id="rId15" Type="http://schemas.openxmlformats.org/officeDocument/2006/relationships/image" Target="../media/image111.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108.wmf"/><Relationship Id="rId14" Type="http://schemas.openxmlformats.org/officeDocument/2006/relationships/oleObject" Target="../embeddings/oleObject56.bin"/></Relationships>
</file>

<file path=ppt/slides/_rels/slide3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oleObject" Target="../embeddings/oleObject58.bin"/><Relationship Id="rId7"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4.wmf"/><Relationship Id="rId5" Type="http://schemas.openxmlformats.org/officeDocument/2006/relationships/oleObject" Target="../embeddings/oleObject59.bin"/><Relationship Id="rId10" Type="http://schemas.openxmlformats.org/officeDocument/2006/relationships/image" Target="../media/image117.wmf"/><Relationship Id="rId4" Type="http://schemas.openxmlformats.org/officeDocument/2006/relationships/image" Target="../media/image113.wmf"/><Relationship Id="rId9" Type="http://schemas.openxmlformats.org/officeDocument/2006/relationships/oleObject" Target="../embeddings/oleObject60.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9.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oleObject" Target="../embeddings/oleObject62.bin"/><Relationship Id="rId7"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1.wmf"/><Relationship Id="rId5" Type="http://schemas.openxmlformats.org/officeDocument/2006/relationships/oleObject" Target="../embeddings/oleObject63.bin"/><Relationship Id="rId10" Type="http://schemas.openxmlformats.org/officeDocument/2006/relationships/image" Target="../media/image124.wmf"/><Relationship Id="rId4" Type="http://schemas.openxmlformats.org/officeDocument/2006/relationships/image" Target="../media/image120.wmf"/><Relationship Id="rId9" Type="http://schemas.openxmlformats.org/officeDocument/2006/relationships/oleObject" Target="../embeddings/oleObject64.bin"/></Relationships>
</file>

<file path=ppt/slides/_rels/slide43.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69.bin"/><Relationship Id="rId3" Type="http://schemas.openxmlformats.org/officeDocument/2006/relationships/image" Target="../media/image139.png"/><Relationship Id="rId7" Type="http://schemas.openxmlformats.org/officeDocument/2006/relationships/oleObject" Target="../embeddings/oleObject66.bin"/><Relationship Id="rId12" Type="http://schemas.openxmlformats.org/officeDocument/2006/relationships/image" Target="../media/image128.w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oleObject" Target="../embeddings/oleObject68.bin"/><Relationship Id="rId5" Type="http://schemas.openxmlformats.org/officeDocument/2006/relationships/image" Target="../media/image125.wmf"/><Relationship Id="rId10" Type="http://schemas.openxmlformats.org/officeDocument/2006/relationships/image" Target="../media/image127.wmf"/><Relationship Id="rId4" Type="http://schemas.openxmlformats.org/officeDocument/2006/relationships/oleObject" Target="../embeddings/oleObject65.bin"/><Relationship Id="rId9" Type="http://schemas.openxmlformats.org/officeDocument/2006/relationships/oleObject" Target="../embeddings/oleObject67.bin"/><Relationship Id="rId14" Type="http://schemas.openxmlformats.org/officeDocument/2006/relationships/image" Target="../media/image129.wmf"/></Relationships>
</file>

<file path=ppt/slides/_rels/slide44.x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oleObject" Target="../embeddings/oleObject74.bin"/><Relationship Id="rId18" Type="http://schemas.openxmlformats.org/officeDocument/2006/relationships/image" Target="../media/image110.wmf"/><Relationship Id="rId3" Type="http://schemas.openxmlformats.org/officeDocument/2006/relationships/image" Target="../media/image146.png"/><Relationship Id="rId21" Type="http://schemas.openxmlformats.org/officeDocument/2006/relationships/oleObject" Target="../embeddings/oleObject78.bin"/><Relationship Id="rId7" Type="http://schemas.openxmlformats.org/officeDocument/2006/relationships/oleObject" Target="../embeddings/oleObject71.bin"/><Relationship Id="rId12" Type="http://schemas.openxmlformats.org/officeDocument/2006/relationships/image" Target="../media/image129.wmf"/><Relationship Id="rId17" Type="http://schemas.openxmlformats.org/officeDocument/2006/relationships/oleObject" Target="../embeddings/oleObject76.bin"/><Relationship Id="rId2" Type="http://schemas.openxmlformats.org/officeDocument/2006/relationships/notesSlide" Target="../notesSlides/notesSlide29.xml"/><Relationship Id="rId16" Type="http://schemas.openxmlformats.org/officeDocument/2006/relationships/image" Target="../media/image131.wmf"/><Relationship Id="rId20" Type="http://schemas.openxmlformats.org/officeDocument/2006/relationships/image" Target="../media/image111.wmf"/><Relationship Id="rId1" Type="http://schemas.openxmlformats.org/officeDocument/2006/relationships/slideLayout" Target="../slideLayouts/slideLayout2.xml"/><Relationship Id="rId6" Type="http://schemas.openxmlformats.org/officeDocument/2006/relationships/image" Target="../media/image126.wmf"/><Relationship Id="rId11" Type="http://schemas.openxmlformats.org/officeDocument/2006/relationships/oleObject" Target="../embeddings/oleObject73.bin"/><Relationship Id="rId24" Type="http://schemas.openxmlformats.org/officeDocument/2006/relationships/image" Target="../media/image132.wmf"/><Relationship Id="rId5" Type="http://schemas.openxmlformats.org/officeDocument/2006/relationships/oleObject" Target="../embeddings/oleObject70.bin"/><Relationship Id="rId15" Type="http://schemas.openxmlformats.org/officeDocument/2006/relationships/oleObject" Target="../embeddings/oleObject75.bin"/><Relationship Id="rId23" Type="http://schemas.openxmlformats.org/officeDocument/2006/relationships/oleObject" Target="../embeddings/oleObject79.bin"/><Relationship Id="rId10" Type="http://schemas.openxmlformats.org/officeDocument/2006/relationships/image" Target="../media/image128.wmf"/><Relationship Id="rId19" Type="http://schemas.openxmlformats.org/officeDocument/2006/relationships/oleObject" Target="../embeddings/oleObject77.bin"/><Relationship Id="rId4" Type="http://schemas.openxmlformats.org/officeDocument/2006/relationships/image" Target="../media/image147.png"/><Relationship Id="rId9" Type="http://schemas.openxmlformats.org/officeDocument/2006/relationships/oleObject" Target="../embeddings/oleObject72.bin"/><Relationship Id="rId14" Type="http://schemas.openxmlformats.org/officeDocument/2006/relationships/image" Target="../media/image130.wmf"/><Relationship Id="rId22" Type="http://schemas.openxmlformats.org/officeDocument/2006/relationships/image" Target="../media/image112.wmf"/></Relationships>
</file>

<file path=ppt/slides/_rels/slide45.x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oleObject" Target="../embeddings/oleObject84.bin"/><Relationship Id="rId18" Type="http://schemas.openxmlformats.org/officeDocument/2006/relationships/image" Target="../media/image102.wmf"/><Relationship Id="rId3" Type="http://schemas.openxmlformats.org/officeDocument/2006/relationships/image" Target="../media/image151.png"/><Relationship Id="rId21" Type="http://schemas.openxmlformats.org/officeDocument/2006/relationships/oleObject" Target="../embeddings/oleObject88.bin"/><Relationship Id="rId7" Type="http://schemas.openxmlformats.org/officeDocument/2006/relationships/oleObject" Target="../embeddings/oleObject81.bin"/><Relationship Id="rId12" Type="http://schemas.openxmlformats.org/officeDocument/2006/relationships/image" Target="../media/image129.wmf"/><Relationship Id="rId17" Type="http://schemas.openxmlformats.org/officeDocument/2006/relationships/oleObject" Target="../embeddings/oleObject86.bin"/><Relationship Id="rId2" Type="http://schemas.openxmlformats.org/officeDocument/2006/relationships/notesSlide" Target="../notesSlides/notesSlide30.xml"/><Relationship Id="rId16" Type="http://schemas.openxmlformats.org/officeDocument/2006/relationships/image" Target="../media/image101.wmf"/><Relationship Id="rId20" Type="http://schemas.openxmlformats.org/officeDocument/2006/relationships/image" Target="../media/image103.wmf"/><Relationship Id="rId1" Type="http://schemas.openxmlformats.org/officeDocument/2006/relationships/slideLayout" Target="../slideLayouts/slideLayout2.xml"/><Relationship Id="rId6" Type="http://schemas.openxmlformats.org/officeDocument/2006/relationships/image" Target="../media/image126.wmf"/><Relationship Id="rId11" Type="http://schemas.openxmlformats.org/officeDocument/2006/relationships/oleObject" Target="../embeddings/oleObject83.bin"/><Relationship Id="rId24" Type="http://schemas.openxmlformats.org/officeDocument/2006/relationships/image" Target="../media/image105.wmf"/><Relationship Id="rId5" Type="http://schemas.openxmlformats.org/officeDocument/2006/relationships/oleObject" Target="../embeddings/oleObject80.bin"/><Relationship Id="rId15" Type="http://schemas.openxmlformats.org/officeDocument/2006/relationships/oleObject" Target="../embeddings/oleObject85.bin"/><Relationship Id="rId23" Type="http://schemas.openxmlformats.org/officeDocument/2006/relationships/oleObject" Target="../embeddings/oleObject89.bin"/><Relationship Id="rId10" Type="http://schemas.openxmlformats.org/officeDocument/2006/relationships/image" Target="../media/image128.wmf"/><Relationship Id="rId19" Type="http://schemas.openxmlformats.org/officeDocument/2006/relationships/oleObject" Target="../embeddings/oleObject87.bin"/><Relationship Id="rId4" Type="http://schemas.openxmlformats.org/officeDocument/2006/relationships/image" Target="../media/image152.png"/><Relationship Id="rId9" Type="http://schemas.openxmlformats.org/officeDocument/2006/relationships/oleObject" Target="../embeddings/oleObject82.bin"/><Relationship Id="rId14" Type="http://schemas.openxmlformats.org/officeDocument/2006/relationships/image" Target="../media/image100.wmf"/><Relationship Id="rId22" Type="http://schemas.openxmlformats.org/officeDocument/2006/relationships/image" Target="../media/image104.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image" Target="../media/image153.png"/><Relationship Id="rId7" Type="http://schemas.openxmlformats.org/officeDocument/2006/relationships/image" Target="../media/image134.w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oleObject" Target="../embeddings/oleObject91.bin"/><Relationship Id="rId11" Type="http://schemas.openxmlformats.org/officeDocument/2006/relationships/image" Target="../media/image136.wmf"/><Relationship Id="rId5" Type="http://schemas.openxmlformats.org/officeDocument/2006/relationships/image" Target="../media/image133.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35.wmf"/></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oleObject" Target="../embeddings/oleObject94.bin"/><Relationship Id="rId1" Type="http://schemas.openxmlformats.org/officeDocument/2006/relationships/slideLayout" Target="../slideLayouts/slideLayout2.xml"/><Relationship Id="rId5" Type="http://schemas.openxmlformats.org/officeDocument/2006/relationships/image" Target="../media/image139.wmf"/><Relationship Id="rId4" Type="http://schemas.openxmlformats.org/officeDocument/2006/relationships/oleObject" Target="../embeddings/oleObject95.bin"/></Relationships>
</file>

<file path=ppt/slides/_rels/slide51.xml.rels><?xml version="1.0" encoding="UTF-8" standalone="yes"?>
<Relationships xmlns="http://schemas.openxmlformats.org/package/2006/relationships"><Relationship Id="rId8" Type="http://schemas.openxmlformats.org/officeDocument/2006/relationships/image" Target="../media/image142.wmf"/><Relationship Id="rId13" Type="http://schemas.openxmlformats.org/officeDocument/2006/relationships/oleObject" Target="../embeddings/oleObject101.bin"/><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144.wmf"/><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41.wmf"/><Relationship Id="rId11" Type="http://schemas.openxmlformats.org/officeDocument/2006/relationships/oleObject" Target="../embeddings/oleObject100.bin"/><Relationship Id="rId5" Type="http://schemas.openxmlformats.org/officeDocument/2006/relationships/oleObject" Target="../embeddings/oleObject97.bin"/><Relationship Id="rId10" Type="http://schemas.openxmlformats.org/officeDocument/2006/relationships/image" Target="../media/image143.wmf"/><Relationship Id="rId4" Type="http://schemas.openxmlformats.org/officeDocument/2006/relationships/image" Target="../media/image140.wmf"/><Relationship Id="rId9" Type="http://schemas.openxmlformats.org/officeDocument/2006/relationships/oleObject" Target="../embeddings/oleObject99.bin"/><Relationship Id="rId14" Type="http://schemas.openxmlformats.org/officeDocument/2006/relationships/image" Target="../media/image145.wmf"/></Relationships>
</file>

<file path=ppt/slides/_rels/slide52.x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47.wmf"/><Relationship Id="rId5" Type="http://schemas.openxmlformats.org/officeDocument/2006/relationships/oleObject" Target="../embeddings/oleObject103.bin"/><Relationship Id="rId4" Type="http://schemas.openxmlformats.org/officeDocument/2006/relationships/image" Target="../media/image146.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05.bin"/><Relationship Id="rId7" Type="http://schemas.openxmlformats.org/officeDocument/2006/relationships/image" Target="../media/image17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50.wmf"/><Relationship Id="rId5" Type="http://schemas.openxmlformats.org/officeDocument/2006/relationships/oleObject" Target="../embeddings/oleObject106.bin"/><Relationship Id="rId4" Type="http://schemas.openxmlformats.org/officeDocument/2006/relationships/image" Target="../media/image149.wmf"/></Relationships>
</file>

<file path=ppt/slides/_rels/slide57.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notesSlide" Target="../notesSlides/notesSlide35.xml"/><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55.wmf"/><Relationship Id="rId5" Type="http://schemas.openxmlformats.org/officeDocument/2006/relationships/oleObject" Target="../embeddings/oleObject107.bin"/><Relationship Id="rId4" Type="http://schemas.openxmlformats.org/officeDocument/2006/relationships/image" Target="../media/image154.png"/></Relationships>
</file>

<file path=ppt/slides/_rels/slide58.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59.wmf"/><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oleObject" Target="../embeddings/oleObject110.bin"/><Relationship Id="rId5" Type="http://schemas.openxmlformats.org/officeDocument/2006/relationships/image" Target="../media/image158.wmf"/><Relationship Id="rId4" Type="http://schemas.openxmlformats.org/officeDocument/2006/relationships/oleObject" Target="../embeddings/oleObject109.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image" Target="../media/image184.png"/><Relationship Id="rId7" Type="http://schemas.openxmlformats.org/officeDocument/2006/relationships/image" Target="../media/image161.w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oleObject" Target="../embeddings/oleObject112.bin"/><Relationship Id="rId5" Type="http://schemas.openxmlformats.org/officeDocument/2006/relationships/image" Target="../media/image160.wmf"/><Relationship Id="rId4" Type="http://schemas.openxmlformats.org/officeDocument/2006/relationships/oleObject" Target="../embeddings/oleObject111.bin"/><Relationship Id="rId9" Type="http://schemas.openxmlformats.org/officeDocument/2006/relationships/image" Target="../media/image162.w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67.wmf"/><Relationship Id="rId18" Type="http://schemas.openxmlformats.org/officeDocument/2006/relationships/oleObject" Target="../embeddings/oleObject121.bin"/><Relationship Id="rId3" Type="http://schemas.openxmlformats.org/officeDocument/2006/relationships/image" Target="../media/image189.png"/><Relationship Id="rId21" Type="http://schemas.openxmlformats.org/officeDocument/2006/relationships/image" Target="../media/image171.wmf"/><Relationship Id="rId7" Type="http://schemas.openxmlformats.org/officeDocument/2006/relationships/image" Target="../media/image164.wmf"/><Relationship Id="rId12" Type="http://schemas.openxmlformats.org/officeDocument/2006/relationships/oleObject" Target="../embeddings/oleObject118.bin"/><Relationship Id="rId17" Type="http://schemas.openxmlformats.org/officeDocument/2006/relationships/image" Target="../media/image169.wmf"/><Relationship Id="rId2" Type="http://schemas.openxmlformats.org/officeDocument/2006/relationships/notesSlide" Target="../notesSlides/notesSlide37.xml"/><Relationship Id="rId16" Type="http://schemas.openxmlformats.org/officeDocument/2006/relationships/oleObject" Target="../embeddings/oleObject120.bin"/><Relationship Id="rId20" Type="http://schemas.openxmlformats.org/officeDocument/2006/relationships/oleObject" Target="../embeddings/oleObject122.bin"/><Relationship Id="rId1" Type="http://schemas.openxmlformats.org/officeDocument/2006/relationships/slideLayout" Target="../slideLayouts/slideLayout2.xml"/><Relationship Id="rId6" Type="http://schemas.openxmlformats.org/officeDocument/2006/relationships/oleObject" Target="../embeddings/oleObject115.bin"/><Relationship Id="rId11" Type="http://schemas.openxmlformats.org/officeDocument/2006/relationships/image" Target="../media/image166.wmf"/><Relationship Id="rId5" Type="http://schemas.openxmlformats.org/officeDocument/2006/relationships/image" Target="../media/image163.wmf"/><Relationship Id="rId15" Type="http://schemas.openxmlformats.org/officeDocument/2006/relationships/image" Target="../media/image168.wmf"/><Relationship Id="rId10" Type="http://schemas.openxmlformats.org/officeDocument/2006/relationships/oleObject" Target="../embeddings/oleObject117.bin"/><Relationship Id="rId19" Type="http://schemas.openxmlformats.org/officeDocument/2006/relationships/image" Target="../media/image170.wmf"/><Relationship Id="rId4" Type="http://schemas.openxmlformats.org/officeDocument/2006/relationships/oleObject" Target="../embeddings/oleObject114.bin"/><Relationship Id="rId9" Type="http://schemas.openxmlformats.org/officeDocument/2006/relationships/image" Target="../media/image165.wmf"/><Relationship Id="rId14" Type="http://schemas.openxmlformats.org/officeDocument/2006/relationships/oleObject" Target="../embeddings/oleObject119.bin"/></Relationships>
</file>

<file path=ppt/slides/_rels/slide61.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2.wmf"/><Relationship Id="rId7" Type="http://schemas.openxmlformats.org/officeDocument/2006/relationships/image" Target="../media/image173.wmf"/><Relationship Id="rId2" Type="http://schemas.openxmlformats.org/officeDocument/2006/relationships/oleObject" Target="../embeddings/oleObject123.bin"/><Relationship Id="rId1" Type="http://schemas.openxmlformats.org/officeDocument/2006/relationships/slideLayout" Target="../slideLayouts/slideLayout2.xml"/><Relationship Id="rId6" Type="http://schemas.openxmlformats.org/officeDocument/2006/relationships/oleObject" Target="../embeddings/oleObject125.bin"/><Relationship Id="rId5" Type="http://schemas.openxmlformats.org/officeDocument/2006/relationships/image" Target="../media/image155.wmf"/><Relationship Id="rId4" Type="http://schemas.openxmlformats.org/officeDocument/2006/relationships/oleObject" Target="../embeddings/oleObject124.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image" Target="../media/image202.png"/><Relationship Id="rId7" Type="http://schemas.openxmlformats.org/officeDocument/2006/relationships/image" Target="../media/image17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204.png"/><Relationship Id="rId10" Type="http://schemas.openxmlformats.org/officeDocument/2006/relationships/image" Target="../media/image180.png"/><Relationship Id="rId4" Type="http://schemas.openxmlformats.org/officeDocument/2006/relationships/image" Target="../media/image175.png"/><Relationship Id="rId9" Type="http://schemas.openxmlformats.org/officeDocument/2006/relationships/image" Target="../media/image179.wmf"/></Relationships>
</file>

<file path=ppt/slides/_rels/slide6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image" Target="../media/image211.png"/><Relationship Id="rId7" Type="http://schemas.openxmlformats.org/officeDocument/2006/relationships/image" Target="../media/image183.w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oleObject" Target="../embeddings/oleObject128.bin"/><Relationship Id="rId11" Type="http://schemas.openxmlformats.org/officeDocument/2006/relationships/image" Target="../media/image185.wmf"/><Relationship Id="rId5" Type="http://schemas.openxmlformats.org/officeDocument/2006/relationships/image" Target="../media/image155.wmf"/><Relationship Id="rId10" Type="http://schemas.openxmlformats.org/officeDocument/2006/relationships/oleObject" Target="../embeddings/oleObject130.bin"/><Relationship Id="rId4" Type="http://schemas.openxmlformats.org/officeDocument/2006/relationships/oleObject" Target="../embeddings/oleObject127.bin"/><Relationship Id="rId9" Type="http://schemas.openxmlformats.org/officeDocument/2006/relationships/image" Target="../media/image184.w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image" Target="../media/image215.png"/><Relationship Id="rId7" Type="http://schemas.openxmlformats.org/officeDocument/2006/relationships/image" Target="../media/image187.wmf"/><Relationship Id="rId12" Type="http://schemas.openxmlformats.org/officeDocument/2006/relationships/image" Target="../media/image17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oleObject" Target="../embeddings/oleObject132.bin"/><Relationship Id="rId11" Type="http://schemas.openxmlformats.org/officeDocument/2006/relationships/image" Target="../media/image177.png"/><Relationship Id="rId5" Type="http://schemas.openxmlformats.org/officeDocument/2006/relationships/image" Target="../media/image186.wmf"/><Relationship Id="rId10" Type="http://schemas.openxmlformats.org/officeDocument/2006/relationships/image" Target="../media/image190.png"/><Relationship Id="rId4" Type="http://schemas.openxmlformats.org/officeDocument/2006/relationships/oleObject" Target="../embeddings/oleObject131.bin"/><Relationship Id="rId9" Type="http://schemas.openxmlformats.org/officeDocument/2006/relationships/image" Target="../media/image188.w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image" Target="../media/image195.wmf"/><Relationship Id="rId3" Type="http://schemas.openxmlformats.org/officeDocument/2006/relationships/image" Target="../media/image220.png"/><Relationship Id="rId7" Type="http://schemas.openxmlformats.org/officeDocument/2006/relationships/image" Target="../media/image192.wmf"/><Relationship Id="rId12" Type="http://schemas.openxmlformats.org/officeDocument/2006/relationships/oleObject" Target="../embeddings/oleObject138.bin"/><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oleObject" Target="../embeddings/oleObject135.bin"/><Relationship Id="rId11" Type="http://schemas.openxmlformats.org/officeDocument/2006/relationships/image" Target="../media/image194.wmf"/><Relationship Id="rId5" Type="http://schemas.openxmlformats.org/officeDocument/2006/relationships/image" Target="../media/image191.wmf"/><Relationship Id="rId10" Type="http://schemas.openxmlformats.org/officeDocument/2006/relationships/oleObject" Target="../embeddings/oleObject137.bin"/><Relationship Id="rId4" Type="http://schemas.openxmlformats.org/officeDocument/2006/relationships/oleObject" Target="../embeddings/oleObject134.bin"/><Relationship Id="rId9" Type="http://schemas.openxmlformats.org/officeDocument/2006/relationships/image" Target="../media/image193.wmf"/></Relationships>
</file>

<file path=ppt/slides/_rels/slide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17.w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30.png"/><Relationship Id="rId7" Type="http://schemas.openxmlformats.org/officeDocument/2006/relationships/image" Target="../media/image20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wmf"/><Relationship Id="rId4" Type="http://schemas.openxmlformats.org/officeDocument/2006/relationships/oleObject" Target="../embeddings/oleObject139.bin"/></Relationships>
</file>

<file path=ppt/slides/_rels/slide71.x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oleObject" Target="../embeddings/oleObject140.bin"/><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4.png"/></Relationships>
</file>

<file path=ppt/slides/_rels/slide77.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19.png"/><Relationship Id="rId7" Type="http://schemas.openxmlformats.org/officeDocument/2006/relationships/image" Target="../media/image2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78.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29.png"/><Relationship Id="rId4" Type="http://schemas.openxmlformats.org/officeDocument/2006/relationships/image" Target="../media/image228.png"/></Relationships>
</file>

<file path=ppt/slides/_rels/slide79.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a:solidFill>
                  <a:srgbClr val="0070C0"/>
                </a:solidFill>
              </a:rPr>
              <a:t>Weekly Report</a:t>
            </a:r>
            <a:endParaRPr lang="zh-CN" altLang="en-US" b="1">
              <a:solidFill>
                <a:srgbClr val="0070C0"/>
              </a:solidFill>
            </a:endParaRPr>
          </a:p>
        </p:txBody>
      </p:sp>
      <p:sp>
        <p:nvSpPr>
          <p:cNvPr id="3" name="副标题 2"/>
          <p:cNvSpPr>
            <a:spLocks noGrp="1"/>
          </p:cNvSpPr>
          <p:nvPr>
            <p:ph type="subTitle" idx="1"/>
          </p:nvPr>
        </p:nvSpPr>
        <p:spPr>
          <a:xfrm>
            <a:off x="1838920" y="3798807"/>
            <a:ext cx="11033522" cy="1742766"/>
          </a:xfrm>
        </p:spPr>
        <p:txBody>
          <a:bodyPr>
            <a:normAutofit lnSpcReduction="10000"/>
          </a:bodyPr>
          <a:lstStyle/>
          <a:p>
            <a:r>
              <a:rPr lang="en-US" altLang="zh-CN"/>
              <a:t>Xiaoyan Xu</a:t>
            </a:r>
          </a:p>
          <a:p>
            <a:r>
              <a:rPr lang="en-US" altLang="zh-CN"/>
              <a:t>School of Data Science, University of Science &amp; Technology of China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BRep</a:t>
            </a:r>
            <a:r>
              <a:rPr lang="zh-CN" altLang="en-US"/>
              <a:t>自底向上的构造过程</a:t>
            </a:r>
          </a:p>
        </p:txBody>
      </p:sp>
      <p:pic>
        <p:nvPicPr>
          <p:cNvPr id="5" name="内容占位符 4"/>
          <p:cNvPicPr>
            <a:picLocks noGrp="1" noChangeAspect="1"/>
          </p:cNvPicPr>
          <p:nvPr>
            <p:ph idx="1"/>
          </p:nvPr>
        </p:nvPicPr>
        <p:blipFill rotWithShape="1">
          <a:blip r:embed="rId3"/>
          <a:srcRect r="13723" b="434"/>
          <a:stretch>
            <a:fillRect/>
          </a:stretch>
        </p:blipFill>
        <p:spPr>
          <a:xfrm>
            <a:off x="275476" y="909459"/>
            <a:ext cx="7030829" cy="6099353"/>
          </a:xfrm>
        </p:spPr>
      </p:pic>
      <p:pic>
        <p:nvPicPr>
          <p:cNvPr id="7" name="图片 6"/>
          <p:cNvPicPr>
            <a:picLocks noChangeAspect="1"/>
          </p:cNvPicPr>
          <p:nvPr/>
        </p:nvPicPr>
        <p:blipFill rotWithShape="1">
          <a:blip r:embed="rId4"/>
          <a:srcRect r="10073"/>
          <a:stretch>
            <a:fillRect/>
          </a:stretch>
        </p:blipFill>
        <p:spPr>
          <a:xfrm>
            <a:off x="6535607" y="816236"/>
            <a:ext cx="8175756" cy="4160254"/>
          </a:xfrm>
          <a:prstGeom prst="rect">
            <a:avLst/>
          </a:prstGeom>
        </p:spPr>
      </p:pic>
      <p:sp>
        <p:nvSpPr>
          <p:cNvPr id="8" name="文本框 7"/>
          <p:cNvSpPr txBox="1"/>
          <p:nvPr/>
        </p:nvSpPr>
        <p:spPr>
          <a:xfrm>
            <a:off x="7284463" y="5816460"/>
            <a:ext cx="7263527" cy="492443"/>
          </a:xfrm>
          <a:prstGeom prst="rect">
            <a:avLst/>
          </a:prstGeom>
          <a:noFill/>
        </p:spPr>
        <p:txBody>
          <a:bodyPr wrap="none" rtlCol="0">
            <a:spAutoFit/>
          </a:bodyPr>
          <a:lstStyle/>
          <a:p>
            <a:r>
              <a:rPr lang="en-US" altLang="zh-CN" sz="26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Attention</a:t>
            </a:r>
            <a:r>
              <a:rPr lang="zh-CN" altLang="en-US" sz="26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：非封闭的</a:t>
            </a:r>
            <a:r>
              <a:rPr lang="en-US" altLang="zh-CN" sz="26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shell</a:t>
            </a:r>
            <a:r>
              <a:rPr lang="zh-CN" altLang="en-US" sz="26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外壳无法构建成实体！</a:t>
            </a:r>
          </a:p>
        </p:txBody>
      </p:sp>
      <p:sp>
        <p:nvSpPr>
          <p:cNvPr id="3" name="AutoShape 2" descr="师资队伍"/>
          <p:cNvSpPr>
            <a:spLocks noChangeAspect="1" noChangeArrowheads="1"/>
          </p:cNvSpPr>
          <p:nvPr/>
        </p:nvSpPr>
        <p:spPr bwMode="auto">
          <a:xfrm>
            <a:off x="7202488" y="34559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BRep</a:t>
            </a:r>
            <a:r>
              <a:rPr lang="zh-CN" altLang="en-US"/>
              <a:t>曲面生成技术</a:t>
            </a:r>
          </a:p>
        </p:txBody>
      </p:sp>
      <p:sp>
        <p:nvSpPr>
          <p:cNvPr id="3" name="内容占位符 2"/>
          <p:cNvSpPr>
            <a:spLocks noGrp="1"/>
          </p:cNvSpPr>
          <p:nvPr>
            <p:ph idx="1"/>
          </p:nvPr>
        </p:nvSpPr>
        <p:spPr/>
        <p:txBody>
          <a:bodyPr/>
          <a:lstStyle/>
          <a:p>
            <a:r>
              <a:rPr lang="zh-CN" altLang="en-US" b="1"/>
              <a:t>扫琼：</a:t>
            </a:r>
            <a:r>
              <a:rPr lang="zh-CN" altLang="en-US"/>
              <a:t>扫掠是规则曲面的常用方法，包括路径扫掠，自定义规则扫掠。绕轴 </a:t>
            </a:r>
            <a:r>
              <a:rPr lang="en-US" altLang="zh-CN"/>
              <a:t>360 </a:t>
            </a:r>
            <a:r>
              <a:rPr lang="zh-CN" altLang="en-US"/>
              <a:t>度旋转是一种特殊的扫掠。</a:t>
            </a:r>
            <a:endParaRPr lang="en-US" altLang="zh-CN"/>
          </a:p>
          <a:p>
            <a:endParaRPr lang="zh-CN" altLang="en-US"/>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9874" r="-1306" b="34826"/>
          <a:stretch>
            <a:fillRect/>
          </a:stretch>
        </p:blipFill>
        <p:spPr bwMode="auto">
          <a:xfrm>
            <a:off x="621508" y="2538788"/>
            <a:ext cx="5937998" cy="39629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9928" r="8587" b="32404"/>
          <a:stretch>
            <a:fillRect/>
          </a:stretch>
        </p:blipFill>
        <p:spPr bwMode="auto">
          <a:xfrm>
            <a:off x="7691718" y="2537713"/>
            <a:ext cx="6185648" cy="39629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37452" y="3334871"/>
            <a:ext cx="2335946" cy="308898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p:cNvSpPr txBox="1"/>
          <p:nvPr/>
        </p:nvSpPr>
        <p:spPr>
          <a:xfrm>
            <a:off x="1459966" y="6597931"/>
            <a:ext cx="982961" cy="410882"/>
          </a:xfrm>
          <a:prstGeom prst="rect">
            <a:avLst/>
          </a:prstGeom>
          <a:noFill/>
        </p:spPr>
        <p:txBody>
          <a:bodyPr wrap="none" rtlCol="0">
            <a:spAutoFit/>
          </a:bodyPr>
          <a:lstStyle/>
          <a:p>
            <a:r>
              <a:rPr lang="zh-CN" altLang="en-US">
                <a:latin typeface="楷体" panose="02010609060101010101" pitchFamily="49" charset="-122"/>
                <a:ea typeface="楷体" panose="02010609060101010101" pitchFamily="49" charset="-122"/>
              </a:rPr>
              <a:t>轮廓线</a:t>
            </a:r>
          </a:p>
        </p:txBody>
      </p:sp>
      <p:sp>
        <p:nvSpPr>
          <p:cNvPr id="6" name="矩形 5"/>
          <p:cNvSpPr/>
          <p:nvPr/>
        </p:nvSpPr>
        <p:spPr>
          <a:xfrm>
            <a:off x="2013217" y="2576670"/>
            <a:ext cx="3788228" cy="56663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文本框 6"/>
          <p:cNvSpPr txBox="1"/>
          <p:nvPr/>
        </p:nvSpPr>
        <p:spPr>
          <a:xfrm>
            <a:off x="3415850" y="2050165"/>
            <a:ext cx="982961" cy="410882"/>
          </a:xfrm>
          <a:prstGeom prst="rect">
            <a:avLst/>
          </a:prstGeom>
          <a:noFill/>
        </p:spPr>
        <p:txBody>
          <a:bodyPr wrap="none" rtlCol="0">
            <a:spAutoFit/>
          </a:bodyPr>
          <a:lstStyle/>
          <a:p>
            <a:r>
              <a:rPr lang="zh-CN" altLang="en-US">
                <a:latin typeface="楷体" panose="02010609060101010101" pitchFamily="49" charset="-122"/>
                <a:ea typeface="楷体" panose="02010609060101010101" pitchFamily="49" charset="-122"/>
              </a:rPr>
              <a:t>引导线</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BRep</a:t>
            </a:r>
            <a:r>
              <a:rPr lang="zh-CN" altLang="en-US"/>
              <a:t>曲面生成技术</a:t>
            </a:r>
          </a:p>
        </p:txBody>
      </p:sp>
      <p:sp>
        <p:nvSpPr>
          <p:cNvPr id="3" name="内容占位符 2"/>
          <p:cNvSpPr>
            <a:spLocks noGrp="1"/>
          </p:cNvSpPr>
          <p:nvPr>
            <p:ph idx="1"/>
          </p:nvPr>
        </p:nvSpPr>
        <p:spPr/>
        <p:txBody>
          <a:bodyPr/>
          <a:lstStyle/>
          <a:p>
            <a:r>
              <a:rPr lang="zh-CN" altLang="en-US"/>
              <a:t>曲线拟合：</a:t>
            </a:r>
          </a:p>
        </p:txBody>
      </p:sp>
      <p:pic>
        <p:nvPicPr>
          <p:cNvPr id="5" name="图片 4"/>
          <p:cNvPicPr>
            <a:picLocks noChangeAspect="1"/>
          </p:cNvPicPr>
          <p:nvPr/>
        </p:nvPicPr>
        <p:blipFill>
          <a:blip r:embed="rId2"/>
          <a:stretch>
            <a:fillRect/>
          </a:stretch>
        </p:blipFill>
        <p:spPr>
          <a:xfrm>
            <a:off x="803770" y="1712361"/>
            <a:ext cx="6122873" cy="4917994"/>
          </a:xfrm>
          <a:prstGeom prst="rect">
            <a:avLst/>
          </a:prstGeom>
        </p:spPr>
      </p:pic>
      <p:pic>
        <p:nvPicPr>
          <p:cNvPr id="9" name="图片 8"/>
          <p:cNvPicPr>
            <a:picLocks noChangeAspect="1"/>
          </p:cNvPicPr>
          <p:nvPr/>
        </p:nvPicPr>
        <p:blipFill rotWithShape="1">
          <a:blip r:embed="rId3"/>
          <a:srcRect b="3922"/>
          <a:stretch>
            <a:fillRect/>
          </a:stretch>
        </p:blipFill>
        <p:spPr>
          <a:xfrm>
            <a:off x="7699402" y="118592"/>
            <a:ext cx="4548948" cy="3285160"/>
          </a:xfrm>
          <a:prstGeom prst="rect">
            <a:avLst/>
          </a:prstGeom>
        </p:spPr>
      </p:pic>
      <p:pic>
        <p:nvPicPr>
          <p:cNvPr id="11" name="图片 10"/>
          <p:cNvPicPr>
            <a:picLocks noChangeAspect="1"/>
          </p:cNvPicPr>
          <p:nvPr/>
        </p:nvPicPr>
        <p:blipFill>
          <a:blip r:embed="rId4"/>
          <a:stretch>
            <a:fillRect/>
          </a:stretch>
        </p:blipFill>
        <p:spPr>
          <a:xfrm>
            <a:off x="7284635" y="3532341"/>
            <a:ext cx="5057812" cy="36091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BRep</a:t>
            </a:r>
            <a:r>
              <a:rPr lang="zh-CN" altLang="en-US"/>
              <a:t>曲面生成技术</a:t>
            </a:r>
          </a:p>
        </p:txBody>
      </p:sp>
      <p:sp>
        <p:nvSpPr>
          <p:cNvPr id="3" name="内容占位符 2"/>
          <p:cNvSpPr>
            <a:spLocks noGrp="1"/>
          </p:cNvSpPr>
          <p:nvPr>
            <p:ph idx="1"/>
          </p:nvPr>
        </p:nvSpPr>
        <p:spPr/>
        <p:txBody>
          <a:bodyPr/>
          <a:lstStyle/>
          <a:p>
            <a:r>
              <a:rPr lang="zh-CN" altLang="en-US"/>
              <a:t>模板：模板是事先定义好的曲线方程，或者控制点预先定义好的 </a:t>
            </a:r>
            <a:r>
              <a:rPr lang="en-US" altLang="zh-CN"/>
              <a:t>Pattern</a:t>
            </a:r>
            <a:r>
              <a:rPr lang="zh-CN" altLang="en-US"/>
              <a:t>。</a:t>
            </a:r>
          </a:p>
        </p:txBody>
      </p:sp>
      <p:pic>
        <p:nvPicPr>
          <p:cNvPr id="2050"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08" y="1724487"/>
            <a:ext cx="3749372" cy="412894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453682" y="1553812"/>
            <a:ext cx="9948118" cy="830997"/>
          </a:xfrm>
          <a:prstGeom prst="rect">
            <a:avLst/>
          </a:prstGeom>
          <a:noFill/>
        </p:spPr>
        <p:txBody>
          <a:bodyPr wrap="square" rtlCol="0">
            <a:spAutoFit/>
          </a:bodyPr>
          <a:lstStyle/>
          <a:p>
            <a:r>
              <a:rPr lang="zh-CN" altLang="en-US" sz="2400">
                <a:latin typeface="Times New Roman" panose="02020603050405020304" pitchFamily="18" charset="0"/>
                <a:ea typeface="楷体" panose="02010609060101010101" pitchFamily="49" charset="-122"/>
                <a:cs typeface="Times New Roman" panose="02020603050405020304" pitchFamily="18" charset="0"/>
              </a:rPr>
              <a:t>实现技术：</a:t>
            </a:r>
            <a:r>
              <a:rPr lang="en-US" altLang="zh-CN" sz="2400">
                <a:latin typeface="Times New Roman" panose="02020603050405020304" pitchFamily="18" charset="0"/>
                <a:ea typeface="楷体" panose="02010609060101010101" pitchFamily="49" charset="-122"/>
                <a:cs typeface="Times New Roman" panose="02020603050405020304" pitchFamily="18" charset="0"/>
              </a:rPr>
              <a:t>OpenCasCade</a:t>
            </a:r>
            <a:r>
              <a:rPr lang="zh-CN" altLang="en-US" sz="2400">
                <a:latin typeface="Times New Roman" panose="02020603050405020304" pitchFamily="18" charset="0"/>
                <a:ea typeface="楷体" panose="02010609060101010101" pitchFamily="49" charset="-122"/>
                <a:cs typeface="Times New Roman" panose="02020603050405020304" pitchFamily="18" charset="0"/>
              </a:rPr>
              <a:t>中</a:t>
            </a:r>
            <a:r>
              <a:rPr lang="en-US" altLang="zh-CN" sz="2400">
                <a:latin typeface="Times New Roman" panose="02020603050405020304" pitchFamily="18" charset="0"/>
                <a:ea typeface="楷体" panose="02010609060101010101" pitchFamily="49" charset="-122"/>
                <a:cs typeface="Times New Roman" panose="02020603050405020304" pitchFamily="18" charset="0"/>
              </a:rPr>
              <a:t>occt</a:t>
            </a:r>
            <a:r>
              <a:rPr lang="zh-CN" altLang="en-US" sz="2400">
                <a:latin typeface="Times New Roman" panose="02020603050405020304" pitchFamily="18" charset="0"/>
                <a:ea typeface="楷体" panose="02010609060101010101" pitchFamily="49" charset="-122"/>
                <a:cs typeface="Times New Roman" panose="02020603050405020304" pitchFamily="18" charset="0"/>
              </a:rPr>
              <a:t>建模算法中的几何工具允许定义几何类，并在几何类的思想上以修改内部属性的方式修改几何参数。</a:t>
            </a:r>
          </a:p>
        </p:txBody>
      </p:sp>
      <p:graphicFrame>
        <p:nvGraphicFramePr>
          <p:cNvPr id="7" name="表格 6"/>
          <p:cNvGraphicFramePr>
            <a:graphicFrameLocks noGrp="1"/>
          </p:cNvGraphicFramePr>
          <p:nvPr/>
        </p:nvGraphicFramePr>
        <p:xfrm>
          <a:off x="4962857" y="2490538"/>
          <a:ext cx="4463083" cy="4207442"/>
        </p:xfrm>
        <a:graphic>
          <a:graphicData uri="http://schemas.openxmlformats.org/drawingml/2006/table">
            <a:tbl>
              <a:tblPr firstRow="1" bandRow="1">
                <a:tableStyleId>{5940675A-B579-460E-94D1-54222C63F5DA}</a:tableStyleId>
              </a:tblPr>
              <a:tblGrid>
                <a:gridCol w="4463083">
                  <a:extLst>
                    <a:ext uri="{9D8B030D-6E8A-4147-A177-3AD203B41FA5}">
                      <a16:colId xmlns:a16="http://schemas.microsoft.com/office/drawing/2014/main" val="20000"/>
                    </a:ext>
                  </a:extLst>
                </a:gridCol>
              </a:tblGrid>
              <a:tr h="4207442">
                <a:tc>
                  <a:txBody>
                    <a:bodyPr/>
                    <a:lstStyle/>
                    <a:p>
                      <a:r>
                        <a:rPr lang="en-US" altLang="zh-CN">
                          <a:latin typeface="Times New Roman" panose="02020603050405020304" pitchFamily="18" charset="0"/>
                          <a:cs typeface="Times New Roman" panose="02020603050405020304" pitchFamily="18" charset="0"/>
                        </a:rPr>
                        <a:t>class Geometry {</a:t>
                      </a:r>
                    </a:p>
                    <a:p>
                      <a:r>
                        <a:rPr lang="en-US" altLang="zh-CN">
                          <a:latin typeface="Times New Roman" panose="02020603050405020304" pitchFamily="18" charset="0"/>
                          <a:cs typeface="Times New Roman" panose="02020603050405020304" pitchFamily="18" charset="0"/>
                        </a:rPr>
                        <a:t>    protected shape;</a:t>
                      </a:r>
                    </a:p>
                    <a:p>
                      <a:r>
                        <a:rPr lang="en-US" altLang="zh-CN">
                          <a:latin typeface="Times New Roman" panose="02020603050405020304" pitchFamily="18" charset="0"/>
                          <a:cs typeface="Times New Roman" panose="02020603050405020304" pitchFamily="18" charset="0"/>
                        </a:rPr>
                        <a:t>    protected area;</a:t>
                      </a:r>
                    </a:p>
                    <a:p>
                      <a:r>
                        <a:rPr lang="en-US" altLang="zh-CN">
                          <a:latin typeface="Times New Roman" panose="02020603050405020304" pitchFamily="18" charset="0"/>
                          <a:cs typeface="Times New Roman" panose="02020603050405020304" pitchFamily="18" charset="0"/>
                        </a:rPr>
                        <a:t>    protected curve;</a:t>
                      </a:r>
                    </a:p>
                    <a:p>
                      <a:r>
                        <a:rPr lang="en-US" altLang="zh-CN">
                          <a:latin typeface="Times New Roman" panose="02020603050405020304" pitchFamily="18" charset="0"/>
                          <a:cs typeface="Times New Roman" panose="02020603050405020304" pitchFamily="18" charset="0"/>
                        </a:rPr>
                        <a:t>    protected length;</a:t>
                      </a:r>
                    </a:p>
                    <a:p>
                      <a:r>
                        <a:rPr lang="en-US" altLang="zh-CN">
                          <a:latin typeface="Times New Roman" panose="02020603050405020304" pitchFamily="18" charset="0"/>
                          <a:cs typeface="Times New Roman" panose="02020603050405020304" pitchFamily="18" charset="0"/>
                        </a:rPr>
                        <a:t>    public Geometry(parameters) {</a:t>
                      </a:r>
                    </a:p>
                    <a:p>
                      <a:r>
                        <a:rPr lang="en-US" altLang="zh-CN">
                          <a:latin typeface="Times New Roman" panose="02020603050405020304" pitchFamily="18" charset="0"/>
                          <a:cs typeface="Times New Roman" panose="02020603050405020304" pitchFamily="18" charset="0"/>
                        </a:rPr>
                        <a:t>        this.area = area;</a:t>
                      </a:r>
                    </a:p>
                    <a:p>
                      <a:r>
                        <a:rPr lang="en-US" altLang="zh-CN">
                          <a:latin typeface="Times New Roman" panose="02020603050405020304" pitchFamily="18" charset="0"/>
                          <a:cs typeface="Times New Roman" panose="02020603050405020304" pitchFamily="18" charset="0"/>
                        </a:rPr>
                        <a:t>        this.shape = shape;</a:t>
                      </a:r>
                    </a:p>
                    <a:p>
                      <a:r>
                        <a:rPr lang="en-US" altLang="zh-CN">
                          <a:latin typeface="Times New Roman" panose="02020603050405020304" pitchFamily="18" charset="0"/>
                          <a:cs typeface="Times New Roman" panose="02020603050405020304" pitchFamily="18" charset="0"/>
                        </a:rPr>
                        <a:t>        this.curve = curve;</a:t>
                      </a:r>
                    </a:p>
                    <a:p>
                      <a:r>
                        <a:rPr lang="en-US" altLang="zh-CN">
                          <a:latin typeface="Times New Roman" panose="02020603050405020304" pitchFamily="18" charset="0"/>
                          <a:cs typeface="Times New Roman" panose="02020603050405020304" pitchFamily="18" charset="0"/>
                        </a:rPr>
                        <a:t>        this.length= length;</a:t>
                      </a:r>
                    </a:p>
                    <a:p>
                      <a:r>
                        <a:rPr lang="en-US" altLang="zh-CN">
                          <a:latin typeface="Times New Roman" panose="02020603050405020304" pitchFamily="18" charset="0"/>
                          <a:cs typeface="Times New Roman" panose="02020603050405020304" pitchFamily="18" charset="0"/>
                        </a:rPr>
                        <a:t>    }</a:t>
                      </a:r>
                    </a:p>
                    <a:p>
                      <a:r>
                        <a:rPr lang="en-US" altLang="zh-CN">
                          <a:latin typeface="Times New Roman" panose="02020603050405020304" pitchFamily="18" charset="0"/>
                          <a:cs typeface="Times New Roman" panose="02020603050405020304" pitchFamily="18" charset="0"/>
                        </a:rPr>
                        <a:t>}</a:t>
                      </a:r>
                    </a:p>
                    <a:p>
                      <a:r>
                        <a:rPr lang="en-US" altLang="zh-CN" sz="1895" b="0" i="0" kern="1200">
                          <a:solidFill>
                            <a:schemeClr val="tx1"/>
                          </a:solidFill>
                          <a:effectLst/>
                          <a:latin typeface="Times New Roman" panose="02020603050405020304" pitchFamily="18" charset="0"/>
                          <a:ea typeface="+mn-ea"/>
                          <a:cs typeface="Times New Roman" panose="02020603050405020304" pitchFamily="18" charset="0"/>
                        </a:rPr>
                        <a:t>Geometry myRectangle = new Geometry (parameters); </a:t>
                      </a:r>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bl>
          </a:graphicData>
        </a:graphic>
      </p:graphicFrame>
      <p:graphicFrame>
        <p:nvGraphicFramePr>
          <p:cNvPr id="8" name="表格 7"/>
          <p:cNvGraphicFramePr>
            <a:graphicFrameLocks noGrp="1"/>
          </p:cNvGraphicFramePr>
          <p:nvPr/>
        </p:nvGraphicFramePr>
        <p:xfrm>
          <a:off x="9753601" y="2474096"/>
          <a:ext cx="4556760" cy="4207442"/>
        </p:xfrm>
        <a:graphic>
          <a:graphicData uri="http://schemas.openxmlformats.org/drawingml/2006/table">
            <a:tbl>
              <a:tblPr firstRow="1" bandRow="1">
                <a:tableStyleId>{5940675A-B579-460E-94D1-54222C63F5DA}</a:tableStyleId>
              </a:tblPr>
              <a:tblGrid>
                <a:gridCol w="4556760">
                  <a:extLst>
                    <a:ext uri="{9D8B030D-6E8A-4147-A177-3AD203B41FA5}">
                      <a16:colId xmlns:a16="http://schemas.microsoft.com/office/drawing/2014/main" val="20000"/>
                    </a:ext>
                  </a:extLst>
                </a:gridCol>
              </a:tblGrid>
              <a:tr h="4207442">
                <a:tc>
                  <a:txBody>
                    <a:bodyPr/>
                    <a:lstStyle/>
                    <a:p>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en-US"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GeomFill_BezierCurves</a:t>
                      </a:r>
                      <a:r>
                        <a:rPr lang="zh-CN" altLang="en-US"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生成</a:t>
                      </a:r>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Bezier</a:t>
                      </a:r>
                      <a:r>
                        <a:rPr lang="zh-CN" altLang="en-US"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曲面 </a:t>
                      </a:r>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GeomFill_BezierCurves </a:t>
                      </a:r>
                      <a:r>
                        <a:rPr lang="en-US" altLang="zh-CN" sz="1895" b="0" i="0" kern="120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bezierSurface(bezierCurve1, bezierCurve2); </a:t>
                      </a:r>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en-US"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获取</a:t>
                      </a:r>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Bezier</a:t>
                      </a:r>
                      <a:r>
                        <a:rPr lang="zh-CN" altLang="en-US"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曲面 </a:t>
                      </a:r>
                      <a:r>
                        <a:rPr lang="en-US" altLang="zh-CN" sz="1895" b="0" i="0" kern="120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Handle(Geom_BezierSurface) resultSurface = bezierSurface.Surface(); </a:t>
                      </a:r>
                    </a:p>
                    <a:p>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en-US"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修改</a:t>
                      </a:r>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Bezier</a:t>
                      </a:r>
                      <a:r>
                        <a:rPr lang="zh-CN" altLang="en-US"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曲线的控制点，以调整曲面的形状 </a:t>
                      </a:r>
                      <a:r>
                        <a:rPr lang="en-US" altLang="zh-CN" sz="1895" b="0" i="0" kern="120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TColgp_Array2OfPnt poles = resultSurface-&gt;Poles(); </a:t>
                      </a:r>
                    </a:p>
                    <a:p>
                      <a:r>
                        <a:rPr lang="en-US" altLang="zh-CN" sz="1895" b="0" i="0" kern="120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gp_Pnt newPole = gp_Pnt(1.5, 0.5, 0.5);</a:t>
                      </a:r>
                    </a:p>
                    <a:p>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 </a:t>
                      </a:r>
                      <a:r>
                        <a:rPr lang="zh-CN" altLang="en-US"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新的控制点 </a:t>
                      </a:r>
                      <a:endPar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895" b="0" i="0" kern="120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poles.SetValue(2, 2, newPole); </a:t>
                      </a:r>
                    </a:p>
                    <a:p>
                      <a:r>
                        <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en-US"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修改曲面的第三个控制点 </a:t>
                      </a:r>
                      <a:endParaRPr lang="en-US" altLang="zh-CN" sz="1895" b="0" i="0" kern="12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895" b="0" i="0" kern="1200">
                          <a:solidFill>
                            <a:srgbClr val="0070C0"/>
                          </a:solidFill>
                          <a:effectLst/>
                          <a:latin typeface="Times New Roman" panose="02020603050405020304" pitchFamily="18" charset="0"/>
                          <a:ea typeface="楷体" panose="02010609060101010101" pitchFamily="49" charset="-122"/>
                          <a:cs typeface="Times New Roman" panose="02020603050405020304" pitchFamily="18" charset="0"/>
                        </a:rPr>
                        <a:t>resultSurface-&gt;SetPoles(poles);</a:t>
                      </a:r>
                      <a:endParaRPr lang="en-US" altLang="zh-CN">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BRep</a:t>
            </a:r>
            <a:r>
              <a:rPr lang="zh-CN" altLang="en-US"/>
              <a:t>布尔运算技术</a:t>
            </a:r>
          </a:p>
        </p:txBody>
      </p:sp>
      <p:sp>
        <p:nvSpPr>
          <p:cNvPr id="3" name="内容占位符 2"/>
          <p:cNvSpPr>
            <a:spLocks noGrp="1"/>
          </p:cNvSpPr>
          <p:nvPr>
            <p:ph idx="1"/>
          </p:nvPr>
        </p:nvSpPr>
        <p:spPr>
          <a:xfrm>
            <a:off x="267796" y="894301"/>
            <a:ext cx="6456686" cy="5494496"/>
          </a:xfrm>
        </p:spPr>
        <p:txBody>
          <a:bodyPr/>
          <a:lstStyle/>
          <a:p>
            <a:r>
              <a:rPr lang="zh-CN" altLang="en-US">
                <a:cs typeface="Times New Roman" panose="02020603050405020304" pitchFamily="18" charset="0"/>
              </a:rPr>
              <a:t>常见的布尔运算：</a:t>
            </a:r>
            <a:endParaRPr lang="en-US" altLang="zh-CN">
              <a:cs typeface="Times New Roman" panose="02020603050405020304" pitchFamily="18" charset="0"/>
            </a:endParaRPr>
          </a:p>
          <a:p>
            <a:pPr lvl="1"/>
            <a:r>
              <a:rPr lang="zh-CN" altLang="en-US">
                <a:cs typeface="Times New Roman" panose="02020603050405020304" pitchFamily="18" charset="0"/>
              </a:rPr>
              <a:t>交集</a:t>
            </a:r>
            <a:endParaRPr lang="en-US" altLang="zh-CN">
              <a:cs typeface="Times New Roman" panose="02020603050405020304" pitchFamily="18" charset="0"/>
            </a:endParaRPr>
          </a:p>
          <a:p>
            <a:pPr lvl="1"/>
            <a:r>
              <a:rPr lang="zh-CN" altLang="en-US">
                <a:cs typeface="Times New Roman" panose="02020603050405020304" pitchFamily="18" charset="0"/>
              </a:rPr>
              <a:t>并集</a:t>
            </a:r>
            <a:endParaRPr lang="en-US" altLang="zh-CN">
              <a:cs typeface="Times New Roman" panose="02020603050405020304" pitchFamily="18" charset="0"/>
            </a:endParaRPr>
          </a:p>
          <a:p>
            <a:pPr lvl="1"/>
            <a:r>
              <a:rPr lang="zh-CN" altLang="en-US">
                <a:cs typeface="Times New Roman" panose="02020603050405020304" pitchFamily="18" charset="0"/>
              </a:rPr>
              <a:t>减集</a:t>
            </a:r>
            <a:endParaRPr lang="en-US" altLang="zh-CN">
              <a:cs typeface="Times New Roman" panose="02020603050405020304" pitchFamily="18" charset="0"/>
            </a:endParaRPr>
          </a:p>
          <a:p>
            <a:pPr algn="l"/>
            <a:r>
              <a:rPr lang="zh-CN" altLang="en-US" b="0" i="0">
                <a:solidFill>
                  <a:srgbClr val="121212"/>
                </a:solidFill>
                <a:effectLst/>
                <a:cs typeface="Times New Roman" panose="02020603050405020304" pitchFamily="18" charset="0"/>
              </a:rPr>
              <a:t>举例：</a:t>
            </a:r>
            <a:endParaRPr lang="en-US" altLang="zh-CN" b="0" i="0">
              <a:solidFill>
                <a:srgbClr val="121212"/>
              </a:solidFill>
              <a:effectLst/>
              <a:cs typeface="Times New Roman" panose="02020603050405020304" pitchFamily="18" charset="0"/>
            </a:endParaRPr>
          </a:p>
          <a:p>
            <a:pPr lvl="1">
              <a:buFont typeface="Wingdings" panose="05000000000000000000" pitchFamily="2" charset="2"/>
              <a:buChar char="Ø"/>
            </a:pPr>
            <a:r>
              <a:rPr lang="zh-CN" altLang="en-US" b="0" i="0">
                <a:solidFill>
                  <a:srgbClr val="121212"/>
                </a:solidFill>
                <a:effectLst/>
                <a:cs typeface="Times New Roman" panose="02020603050405020304" pitchFamily="18" charset="0"/>
              </a:rPr>
              <a:t>几何面的相交计算，需要得出交点，交线等几何信息；</a:t>
            </a:r>
          </a:p>
          <a:p>
            <a:pPr lvl="1">
              <a:buFont typeface="Wingdings" panose="05000000000000000000" pitchFamily="2" charset="2"/>
              <a:buChar char="Ø"/>
            </a:pPr>
            <a:r>
              <a:rPr lang="zh-CN" altLang="en-US" b="0" i="0">
                <a:solidFill>
                  <a:srgbClr val="121212"/>
                </a:solidFill>
                <a:effectLst/>
                <a:cs typeface="Times New Roman" panose="02020603050405020304" pitchFamily="18" charset="0"/>
              </a:rPr>
              <a:t>基于原始拓扑结构，对</a:t>
            </a:r>
            <a:r>
              <a:rPr lang="en-US" altLang="zh-CN" b="0" i="0">
                <a:solidFill>
                  <a:srgbClr val="121212"/>
                </a:solidFill>
                <a:effectLst/>
                <a:cs typeface="Times New Roman" panose="02020603050405020304" pitchFamily="18" charset="0"/>
              </a:rPr>
              <a:t>Face</a:t>
            </a:r>
            <a:r>
              <a:rPr lang="zh-CN" altLang="en-US" b="0" i="0">
                <a:solidFill>
                  <a:srgbClr val="121212"/>
                </a:solidFill>
                <a:effectLst/>
                <a:cs typeface="Times New Roman" panose="02020603050405020304" pitchFamily="18" charset="0"/>
              </a:rPr>
              <a:t>面进行裁剪；</a:t>
            </a:r>
          </a:p>
          <a:p>
            <a:pPr lvl="1">
              <a:buFont typeface="Wingdings" panose="05000000000000000000" pitchFamily="2" charset="2"/>
              <a:buChar char="Ø"/>
            </a:pPr>
            <a:r>
              <a:rPr lang="zh-CN" altLang="en-US" b="0" i="0">
                <a:solidFill>
                  <a:srgbClr val="121212"/>
                </a:solidFill>
                <a:effectLst/>
                <a:cs typeface="Times New Roman" panose="02020603050405020304" pitchFamily="18" charset="0"/>
              </a:rPr>
              <a:t>裁剪区域</a:t>
            </a:r>
            <a:r>
              <a:rPr lang="en-US" altLang="zh-CN" b="0" i="0">
                <a:solidFill>
                  <a:srgbClr val="121212"/>
                </a:solidFill>
                <a:effectLst/>
                <a:cs typeface="Times New Roman" panose="02020603050405020304" pitchFamily="18" charset="0"/>
              </a:rPr>
              <a:t>Edge</a:t>
            </a:r>
            <a:r>
              <a:rPr lang="zh-CN" altLang="en-US" b="0" i="0">
                <a:solidFill>
                  <a:srgbClr val="121212"/>
                </a:solidFill>
                <a:effectLst/>
                <a:cs typeface="Times New Roman" panose="02020603050405020304" pitchFamily="18" charset="0"/>
              </a:rPr>
              <a:t>边和顶点</a:t>
            </a:r>
            <a:r>
              <a:rPr lang="en-US" altLang="zh-CN" b="0" i="0">
                <a:solidFill>
                  <a:srgbClr val="121212"/>
                </a:solidFill>
                <a:effectLst/>
                <a:cs typeface="Times New Roman" panose="02020603050405020304" pitchFamily="18" charset="0"/>
              </a:rPr>
              <a:t>Vertex</a:t>
            </a:r>
            <a:r>
              <a:rPr lang="zh-CN" altLang="en-US" b="0" i="0">
                <a:solidFill>
                  <a:srgbClr val="121212"/>
                </a:solidFill>
                <a:effectLst/>
                <a:cs typeface="Times New Roman" panose="02020603050405020304" pitchFamily="18" charset="0"/>
              </a:rPr>
              <a:t>的拓扑重建。</a:t>
            </a:r>
          </a:p>
          <a:p>
            <a:pPr marL="481330" lvl="1" indent="0">
              <a:buNone/>
            </a:pPr>
            <a:endParaRPr lang="en-US" altLang="zh-CN">
              <a:cs typeface="Times New Roman" panose="02020603050405020304" pitchFamily="18" charset="0"/>
            </a:endParaRPr>
          </a:p>
        </p:txBody>
      </p:sp>
      <p:pic>
        <p:nvPicPr>
          <p:cNvPr id="3074" name="Picture 2" descr="2.8 投影柱面_scuxuxz的博客-CSDN博客"/>
          <p:cNvPicPr>
            <a:picLocks noChangeAspect="1" noChangeArrowheads="1"/>
          </p:cNvPicPr>
          <p:nvPr/>
        </p:nvPicPr>
        <p:blipFill rotWithShape="1">
          <a:blip r:embed="rId3">
            <a:extLst>
              <a:ext uri="{28A0092B-C50C-407E-A947-70E740481C1C}">
                <a14:useLocalDpi xmlns:a14="http://schemas.microsoft.com/office/drawing/2010/main" val="0"/>
              </a:ext>
            </a:extLst>
          </a:blip>
          <a:srcRect b="8819"/>
          <a:stretch>
            <a:fillRect/>
          </a:stretch>
        </p:blipFill>
        <p:spPr bwMode="auto">
          <a:xfrm>
            <a:off x="38722" y="4710259"/>
            <a:ext cx="3093055" cy="2209542"/>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p:cNvSpPr txBox="1"/>
          <p:nvPr/>
        </p:nvSpPr>
        <p:spPr>
          <a:xfrm>
            <a:off x="6724482" y="878681"/>
            <a:ext cx="6456686" cy="5494496"/>
          </a:xfrm>
          <a:prstGeom prst="rect">
            <a:avLst/>
          </a:prstGeom>
        </p:spPr>
        <p:txBody>
          <a:bodyPr vert="horz" lIns="91440" tIns="45720" rIns="91440" bIns="45720" rtlCol="0">
            <a:normAutofit/>
          </a:bodyPr>
          <a:lstStyle>
            <a:lvl1pPr marL="240665" indent="-240665" algn="l" defTabSz="962660" rtl="0" eaLnBrk="1" latinLnBrk="0" hangingPunct="1">
              <a:lnSpc>
                <a:spcPts val="2880"/>
              </a:lnSpc>
              <a:spcBef>
                <a:spcPts val="105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1pPr>
            <a:lvl2pPr marL="72199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2pPr>
            <a:lvl3pPr marL="120332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3pPr>
            <a:lvl4pPr marL="168402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4pPr>
            <a:lvl5pPr marL="216535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5pPr>
            <a:lvl6pPr marL="264668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6pPr>
            <a:lvl7pPr marL="312801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7pPr>
            <a:lvl8pPr marL="360934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8pPr>
            <a:lvl9pPr marL="409067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9pPr>
          </a:lstStyle>
          <a:p>
            <a:pPr marL="938530" lvl="1" indent="-457200">
              <a:buFont typeface="Arial" panose="020B0604020202020204" pitchFamily="34" charset="0"/>
              <a:buAutoNum type="arabicPeriod"/>
            </a:pPr>
            <a:r>
              <a:rPr lang="zh-CN" altLang="en-US" b="0">
                <a:solidFill>
                  <a:srgbClr val="121212"/>
                </a:solidFill>
                <a:effectLst/>
                <a:latin typeface="-apple-system"/>
              </a:rPr>
              <a:t>初始两个相交的立方体</a:t>
            </a:r>
            <a:r>
              <a:rPr lang="en-US" altLang="zh-CN" b="0">
                <a:solidFill>
                  <a:srgbClr val="121212"/>
                </a:solidFill>
                <a:effectLst/>
                <a:latin typeface="-apple-system"/>
              </a:rPr>
              <a:t>A</a:t>
            </a:r>
            <a:r>
              <a:rPr lang="zh-CN" altLang="en-US" b="0">
                <a:solidFill>
                  <a:srgbClr val="121212"/>
                </a:solidFill>
                <a:effectLst/>
                <a:latin typeface="-apple-system"/>
              </a:rPr>
              <a:t>和</a:t>
            </a:r>
            <a:r>
              <a:rPr lang="en-US" altLang="zh-CN" b="0">
                <a:solidFill>
                  <a:srgbClr val="121212"/>
                </a:solidFill>
                <a:effectLst/>
                <a:latin typeface="-apple-system"/>
              </a:rPr>
              <a:t>B</a:t>
            </a:r>
          </a:p>
          <a:p>
            <a:pPr marL="938530" lvl="1" indent="-457200">
              <a:buFont typeface="Arial" panose="020B0604020202020204" pitchFamily="34" charset="0"/>
              <a:buAutoNum type="arabicPeriod"/>
            </a:pPr>
            <a:endParaRPr lang="en-US" altLang="zh-CN">
              <a:solidFill>
                <a:srgbClr val="121212"/>
              </a:solidFill>
              <a:latin typeface="-apple-system"/>
              <a:cs typeface="Times New Roman" panose="02020603050405020304" pitchFamily="18" charset="0"/>
            </a:endParaRPr>
          </a:p>
          <a:p>
            <a:pPr marL="938530" lvl="1" indent="-457200">
              <a:buFont typeface="Arial" panose="020B0604020202020204" pitchFamily="34" charset="0"/>
              <a:buAutoNum type="arabicPeriod"/>
            </a:pPr>
            <a:endParaRPr lang="en-US" altLang="zh-CN">
              <a:solidFill>
                <a:srgbClr val="121212"/>
              </a:solidFill>
              <a:latin typeface="-apple-system"/>
              <a:cs typeface="Times New Roman" panose="02020603050405020304" pitchFamily="18" charset="0"/>
            </a:endParaRPr>
          </a:p>
          <a:p>
            <a:pPr marL="938530" lvl="1" indent="-457200">
              <a:buFont typeface="Arial" panose="020B0604020202020204" pitchFamily="34" charset="0"/>
              <a:buAutoNum type="arabicPeriod"/>
            </a:pPr>
            <a:endParaRPr lang="en-US" altLang="zh-CN">
              <a:solidFill>
                <a:srgbClr val="121212"/>
              </a:solidFill>
              <a:latin typeface="-apple-system"/>
              <a:cs typeface="Times New Roman" panose="02020603050405020304" pitchFamily="18" charset="0"/>
            </a:endParaRPr>
          </a:p>
          <a:p>
            <a:pPr marL="938530" lvl="1" indent="-457200">
              <a:buFont typeface="Arial" panose="020B0604020202020204" pitchFamily="34" charset="0"/>
              <a:buAutoNum type="arabicPeriod"/>
            </a:pPr>
            <a:endParaRPr lang="en-US" altLang="zh-CN">
              <a:solidFill>
                <a:srgbClr val="121212"/>
              </a:solidFill>
              <a:latin typeface="-apple-system"/>
              <a:cs typeface="Times New Roman" panose="02020603050405020304" pitchFamily="18" charset="0"/>
            </a:endParaRPr>
          </a:p>
          <a:p>
            <a:pPr marL="938530" lvl="1" indent="-457200">
              <a:buFont typeface="Arial" panose="020B0604020202020204" pitchFamily="34" charset="0"/>
              <a:buAutoNum type="arabicPeriod"/>
            </a:pPr>
            <a:r>
              <a:rPr lang="zh-CN" altLang="en-US" b="0">
                <a:solidFill>
                  <a:srgbClr val="121212"/>
                </a:solidFill>
                <a:effectLst/>
                <a:latin typeface="-apple-system"/>
              </a:rPr>
              <a:t>计算出所有相交面的边，将拓扑边和几何信息加到物体</a:t>
            </a:r>
            <a:r>
              <a:rPr lang="en-US" altLang="zh-CN" b="0">
                <a:solidFill>
                  <a:srgbClr val="121212"/>
                </a:solidFill>
                <a:effectLst/>
                <a:latin typeface="-apple-system"/>
              </a:rPr>
              <a:t>A</a:t>
            </a:r>
            <a:r>
              <a:rPr lang="zh-CN" altLang="en-US" b="0">
                <a:solidFill>
                  <a:srgbClr val="121212"/>
                </a:solidFill>
                <a:effectLst/>
                <a:latin typeface="-apple-system"/>
              </a:rPr>
              <a:t>上</a:t>
            </a:r>
            <a:endParaRPr lang="en-US" altLang="zh-CN" b="0">
              <a:solidFill>
                <a:srgbClr val="121212"/>
              </a:solidFill>
              <a:effectLst/>
              <a:latin typeface="-apple-system"/>
            </a:endParaRPr>
          </a:p>
          <a:p>
            <a:pPr marL="938530" lvl="1" indent="-457200">
              <a:buFont typeface="Arial" panose="020B0604020202020204" pitchFamily="34" charset="0"/>
              <a:buAutoNum type="arabicPeriod"/>
            </a:pPr>
            <a:endParaRPr lang="en-US" altLang="zh-CN">
              <a:solidFill>
                <a:srgbClr val="121212"/>
              </a:solidFill>
              <a:latin typeface="-apple-system"/>
              <a:cs typeface="Times New Roman" panose="02020603050405020304" pitchFamily="18" charset="0"/>
            </a:endParaRPr>
          </a:p>
          <a:p>
            <a:pPr marL="938530" lvl="1" indent="-457200">
              <a:buFont typeface="Arial" panose="020B0604020202020204" pitchFamily="34" charset="0"/>
              <a:buAutoNum type="arabicPeriod"/>
            </a:pPr>
            <a:endParaRPr lang="en-US" altLang="zh-CN">
              <a:solidFill>
                <a:srgbClr val="121212"/>
              </a:solidFill>
              <a:latin typeface="-apple-system"/>
              <a:cs typeface="Times New Roman" panose="02020603050405020304" pitchFamily="18" charset="0"/>
            </a:endParaRPr>
          </a:p>
          <a:p>
            <a:pPr marL="938530" lvl="1" indent="-457200">
              <a:buFont typeface="Arial" panose="020B0604020202020204" pitchFamily="34" charset="0"/>
              <a:buAutoNum type="arabicPeriod"/>
            </a:pPr>
            <a:endParaRPr lang="en-US" altLang="zh-CN">
              <a:solidFill>
                <a:srgbClr val="121212"/>
              </a:solidFill>
              <a:latin typeface="-apple-system"/>
              <a:cs typeface="Times New Roman" panose="02020603050405020304" pitchFamily="18" charset="0"/>
            </a:endParaRPr>
          </a:p>
          <a:p>
            <a:pPr marL="938530" lvl="1" indent="-457200">
              <a:buFont typeface="Arial" panose="020B0604020202020204" pitchFamily="34" charset="0"/>
              <a:buAutoNum type="arabicPeriod"/>
            </a:pPr>
            <a:r>
              <a:rPr lang="zh-CN" altLang="en-US" b="0">
                <a:solidFill>
                  <a:srgbClr val="121212"/>
                </a:solidFill>
                <a:effectLst/>
                <a:latin typeface="-apple-system"/>
              </a:rPr>
              <a:t>计算出所有相交面的边，将拓扑边和几何信息加到物体</a:t>
            </a:r>
            <a:r>
              <a:rPr lang="en-US" altLang="zh-CN" b="0">
                <a:solidFill>
                  <a:srgbClr val="121212"/>
                </a:solidFill>
                <a:effectLst/>
                <a:latin typeface="-apple-system"/>
              </a:rPr>
              <a:t>B</a:t>
            </a:r>
            <a:r>
              <a:rPr lang="zh-CN" altLang="en-US" b="0">
                <a:solidFill>
                  <a:srgbClr val="121212"/>
                </a:solidFill>
                <a:effectLst/>
                <a:latin typeface="-apple-system"/>
              </a:rPr>
              <a:t>上</a:t>
            </a:r>
            <a:endParaRPr lang="en-US" altLang="zh-CN">
              <a:cs typeface="Times New Roman" panose="02020603050405020304" pitchFamily="18" charset="0"/>
            </a:endParaRPr>
          </a:p>
          <a:p>
            <a:pPr marL="481330" lvl="1" indent="0">
              <a:buNone/>
            </a:pPr>
            <a:endParaRPr lang="en-US" altLang="zh-CN">
              <a:cs typeface="Times New Roman" panose="02020603050405020304" pitchFamily="18" charset="0"/>
            </a:endParaRPr>
          </a:p>
        </p:txBody>
      </p:sp>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3835" t="5822" r="30877" b="19390"/>
          <a:stretch>
            <a:fillRect/>
          </a:stretch>
        </p:blipFill>
        <p:spPr>
          <a:xfrm>
            <a:off x="8915532" y="1286635"/>
            <a:ext cx="1917867" cy="1292075"/>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9310" t="12090" r="36841" b="17342"/>
          <a:stretch>
            <a:fillRect/>
          </a:stretch>
        </p:blipFill>
        <p:spPr>
          <a:xfrm>
            <a:off x="9143621" y="3609181"/>
            <a:ext cx="1618408" cy="1181165"/>
          </a:xfrm>
          <a:prstGeom prst="rect">
            <a:avLst/>
          </a:prstGeom>
        </p:spPr>
      </p:pic>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l="25947" t="33503" r="53506" b="40932"/>
          <a:stretch>
            <a:fillRect/>
          </a:stretch>
        </p:blipFill>
        <p:spPr>
          <a:xfrm>
            <a:off x="9258944" y="5611267"/>
            <a:ext cx="2069962" cy="1397546"/>
          </a:xfrm>
          <a:prstGeom prst="rect">
            <a:avLst/>
          </a:prstGeom>
        </p:spPr>
      </p:pic>
      <p:pic>
        <p:nvPicPr>
          <p:cNvPr id="3082" name="Picture 10" descr="Utilizar Autodesk 3ds Max para preparar contenido y utilizarlo en ..."/>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657" t="24346" r="12723" b="14922"/>
          <a:stretch>
            <a:fillRect/>
          </a:stretch>
        </p:blipFill>
        <p:spPr bwMode="auto">
          <a:xfrm>
            <a:off x="3131777" y="4757147"/>
            <a:ext cx="3648178" cy="19338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对象 13"/>
          <p:cNvGraphicFramePr>
            <a:graphicFrameLocks noChangeAspect="1"/>
          </p:cNvGraphicFramePr>
          <p:nvPr/>
        </p:nvGraphicFramePr>
        <p:xfrm>
          <a:off x="3992015" y="6674364"/>
          <a:ext cx="2064559" cy="490874"/>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4"/>
                      <p:cNvPicPr/>
                      <p:nvPr/>
                    </p:nvPicPr>
                    <p:blipFill>
                      <a:blip r:embed="rId9"/>
                      <a:stretch>
                        <a:fillRect/>
                      </a:stretch>
                    </p:blipFill>
                    <p:spPr>
                      <a:xfrm>
                        <a:off x="3992015" y="6674364"/>
                        <a:ext cx="2064559" cy="490874"/>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BRep</a:t>
            </a:r>
            <a:r>
              <a:rPr lang="zh-CN" altLang="en-US"/>
              <a:t>布尔运算技术</a:t>
            </a:r>
          </a:p>
        </p:txBody>
      </p:sp>
      <p:sp>
        <p:nvSpPr>
          <p:cNvPr id="3" name="内容占位符 2"/>
          <p:cNvSpPr>
            <a:spLocks noGrp="1"/>
          </p:cNvSpPr>
          <p:nvPr>
            <p:ph idx="1"/>
          </p:nvPr>
        </p:nvSpPr>
        <p:spPr>
          <a:xfrm>
            <a:off x="462005" y="1007269"/>
            <a:ext cx="6367673" cy="6001543"/>
          </a:xfrm>
        </p:spPr>
        <p:txBody>
          <a:bodyPr/>
          <a:lstStyle/>
          <a:p>
            <a:r>
              <a:rPr lang="zh-CN" altLang="en-US"/>
              <a:t>布尔运算中的高级功能：</a:t>
            </a:r>
            <a:endParaRPr lang="en-US" altLang="zh-CN"/>
          </a:p>
          <a:p>
            <a:r>
              <a:rPr lang="en-US" altLang="zh-CN"/>
              <a:t>1. Chop</a:t>
            </a:r>
            <a:r>
              <a:rPr lang="zh-CN" altLang="en-US"/>
              <a:t>：布尔交和布尔减的合集。</a:t>
            </a:r>
            <a:endParaRPr lang="en-US" altLang="zh-CN"/>
          </a:p>
          <a:p>
            <a:endParaRPr lang="en-US" altLang="zh-CN"/>
          </a:p>
          <a:p>
            <a:endParaRPr lang="en-US" altLang="zh-CN"/>
          </a:p>
          <a:p>
            <a:endParaRPr lang="en-US" altLang="zh-CN"/>
          </a:p>
          <a:p>
            <a:r>
              <a:rPr lang="en-US" altLang="zh-CN"/>
              <a:t>2.</a:t>
            </a:r>
            <a:r>
              <a:rPr lang="zh-CN" altLang="en-US"/>
              <a:t>不同维度对象的布尔运算</a:t>
            </a:r>
            <a:endParaRPr lang="en-US" altLang="zh-CN"/>
          </a:p>
          <a:p>
            <a:pPr lvl="1"/>
            <a:r>
              <a:rPr lang="en-US" altLang="zh-CN"/>
              <a:t>Face bool Solid; Edge bool Face;</a:t>
            </a:r>
          </a:p>
          <a:p>
            <a:pPr lvl="1"/>
            <a:r>
              <a:rPr lang="en-US" altLang="zh-CN"/>
              <a:t>Edge bool Solid</a:t>
            </a:r>
          </a:p>
          <a:p>
            <a:r>
              <a:rPr lang="en-US" altLang="zh-CN"/>
              <a:t>3.</a:t>
            </a:r>
            <a:r>
              <a:rPr lang="zh-CN" altLang="en-US"/>
              <a:t> </a:t>
            </a:r>
            <a:r>
              <a:rPr lang="en-US" altLang="zh-CN"/>
              <a:t>Split </a:t>
            </a:r>
            <a:r>
              <a:rPr lang="zh-CN" altLang="en-US"/>
              <a:t>运算：将一个</a:t>
            </a:r>
            <a:r>
              <a:rPr lang="en-US" altLang="zh-CN"/>
              <a:t>Solid</a:t>
            </a:r>
            <a:r>
              <a:rPr lang="zh-CN" altLang="en-US"/>
              <a:t>分割为多个</a:t>
            </a:r>
            <a:r>
              <a:rPr lang="en-US" altLang="zh-CN"/>
              <a:t>Solid</a:t>
            </a:r>
            <a:endParaRPr lang="zh-CN" altLang="en-US"/>
          </a:p>
        </p:txBody>
      </p:sp>
      <p:pic>
        <p:nvPicPr>
          <p:cNvPr id="5" name="图片 4"/>
          <p:cNvPicPr>
            <a:picLocks noChangeAspect="1"/>
          </p:cNvPicPr>
          <p:nvPr/>
        </p:nvPicPr>
        <p:blipFill>
          <a:blip r:embed="rId3"/>
          <a:stretch>
            <a:fillRect/>
          </a:stretch>
        </p:blipFill>
        <p:spPr>
          <a:xfrm>
            <a:off x="1733153" y="5194401"/>
            <a:ext cx="2996725" cy="1942999"/>
          </a:xfrm>
          <a:prstGeom prst="rect">
            <a:avLst/>
          </a:prstGeom>
        </p:spPr>
      </p:pic>
      <p:sp>
        <p:nvSpPr>
          <p:cNvPr id="6" name="内容占位符 2"/>
          <p:cNvSpPr txBox="1"/>
          <p:nvPr/>
        </p:nvSpPr>
        <p:spPr>
          <a:xfrm>
            <a:off x="6870138" y="1007269"/>
            <a:ext cx="6367673" cy="6001543"/>
          </a:xfrm>
          <a:prstGeom prst="rect">
            <a:avLst/>
          </a:prstGeom>
        </p:spPr>
        <p:txBody>
          <a:bodyPr vert="horz" lIns="91440" tIns="45720" rIns="91440" bIns="45720" rtlCol="0">
            <a:normAutofit/>
          </a:bodyPr>
          <a:lstStyle>
            <a:lvl1pPr marL="240665" indent="-240665" algn="l" defTabSz="962660" rtl="0" eaLnBrk="1" latinLnBrk="0" hangingPunct="1">
              <a:lnSpc>
                <a:spcPts val="2880"/>
              </a:lnSpc>
              <a:spcBef>
                <a:spcPts val="105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1pPr>
            <a:lvl2pPr marL="72199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2pPr>
            <a:lvl3pPr marL="120332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3pPr>
            <a:lvl4pPr marL="168402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4pPr>
            <a:lvl5pPr marL="216535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5pPr>
            <a:lvl6pPr marL="264668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6pPr>
            <a:lvl7pPr marL="312801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7pPr>
            <a:lvl8pPr marL="360934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8pPr>
            <a:lvl9pPr marL="409067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9pPr>
          </a:lstStyle>
          <a:p>
            <a:r>
              <a:rPr lang="en-US" altLang="zh-CN"/>
              <a:t>4. Glue: </a:t>
            </a:r>
            <a:r>
              <a:rPr lang="zh-CN" altLang="en-US"/>
              <a:t>对于两个在某些面上有重合的</a:t>
            </a:r>
            <a:r>
              <a:rPr lang="en-US" altLang="zh-CN"/>
              <a:t>Solid</a:t>
            </a:r>
            <a:r>
              <a:rPr lang="zh-CN" altLang="en-US"/>
              <a:t>，采用</a:t>
            </a:r>
            <a:r>
              <a:rPr lang="en-US" altLang="zh-CN"/>
              <a:t>Glue</a:t>
            </a:r>
            <a:r>
              <a:rPr lang="zh-CN" altLang="en-US"/>
              <a:t>操作在重合的位置进行布尔预算。</a:t>
            </a:r>
            <a:endParaRPr lang="en-US" altLang="zh-CN"/>
          </a:p>
          <a:p>
            <a:endParaRPr lang="en-US" altLang="zh-CN"/>
          </a:p>
          <a:p>
            <a:endParaRPr lang="en-US" altLang="zh-CN"/>
          </a:p>
          <a:p>
            <a:pPr marL="0" indent="0">
              <a:buNone/>
            </a:pPr>
            <a:endParaRPr lang="en-US" altLang="zh-CN"/>
          </a:p>
          <a:p>
            <a:r>
              <a:rPr lang="en-US" altLang="zh-CN"/>
              <a:t>5.</a:t>
            </a:r>
            <a:r>
              <a:rPr lang="zh-CN" altLang="en-US"/>
              <a:t>性能提升</a:t>
            </a:r>
            <a:r>
              <a:rPr lang="en-US" altLang="zh-CN"/>
              <a:t>(Parallel Computing)</a:t>
            </a:r>
            <a:r>
              <a:rPr lang="zh-CN" altLang="en-US"/>
              <a:t>：</a:t>
            </a:r>
          </a:p>
        </p:txBody>
      </p:sp>
      <p:pic>
        <p:nvPicPr>
          <p:cNvPr id="7" name="图片 6"/>
          <p:cNvPicPr>
            <a:picLocks noChangeAspect="1"/>
          </p:cNvPicPr>
          <p:nvPr/>
        </p:nvPicPr>
        <p:blipFill>
          <a:blip r:embed="rId4"/>
          <a:stretch>
            <a:fillRect/>
          </a:stretch>
        </p:blipFill>
        <p:spPr>
          <a:xfrm>
            <a:off x="7905940" y="1904459"/>
            <a:ext cx="1590023" cy="1453735"/>
          </a:xfrm>
          <a:prstGeom prst="rect">
            <a:avLst/>
          </a:prstGeom>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114" y="1904458"/>
            <a:ext cx="1613989" cy="145373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6"/>
          <a:stretch>
            <a:fillRect/>
          </a:stretch>
        </p:blipFill>
        <p:spPr>
          <a:xfrm>
            <a:off x="6460873" y="3862783"/>
            <a:ext cx="3917887" cy="3210323"/>
          </a:xfrm>
          <a:prstGeom prst="rect">
            <a:avLst/>
          </a:prstGeom>
        </p:spPr>
      </p:pic>
      <p:pic>
        <p:nvPicPr>
          <p:cNvPr id="11" name="图片 10"/>
          <p:cNvPicPr>
            <a:picLocks noChangeAspect="1"/>
          </p:cNvPicPr>
          <p:nvPr/>
        </p:nvPicPr>
        <p:blipFill>
          <a:blip r:embed="rId7"/>
          <a:stretch>
            <a:fillRect/>
          </a:stretch>
        </p:blipFill>
        <p:spPr>
          <a:xfrm>
            <a:off x="10378760" y="3927077"/>
            <a:ext cx="4305943" cy="3210323"/>
          </a:xfrm>
          <a:prstGeom prst="rect">
            <a:avLst/>
          </a:prstGeom>
        </p:spPr>
      </p:pic>
      <p:pic>
        <p:nvPicPr>
          <p:cNvPr id="13" name="图片 12"/>
          <p:cNvPicPr>
            <a:picLocks noChangeAspect="1"/>
          </p:cNvPicPr>
          <p:nvPr/>
        </p:nvPicPr>
        <p:blipFill rotWithShape="1">
          <a:blip r:embed="rId8"/>
          <a:srcRect r="15578" b="12522"/>
          <a:stretch>
            <a:fillRect/>
          </a:stretch>
        </p:blipFill>
        <p:spPr>
          <a:xfrm>
            <a:off x="1534141" y="1981452"/>
            <a:ext cx="2629951" cy="16277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cs typeface="Times New Roman" panose="02020603050405020304" pitchFamily="18" charset="0"/>
              </a:rPr>
              <a:t>BRep</a:t>
            </a:r>
            <a:r>
              <a:rPr lang="zh-CN" altLang="en-US">
                <a:cs typeface="Times New Roman" panose="02020603050405020304" pitchFamily="18" charset="0"/>
              </a:rPr>
              <a:t>树结构</a:t>
            </a:r>
          </a:p>
        </p:txBody>
      </p:sp>
      <mc:AlternateContent xmlns:mc="http://schemas.openxmlformats.org/markup-compatibility/2006" xmlns:a14="http://schemas.microsoft.com/office/drawing/2010/main">
        <mc:Choice Requires="a14">
          <p:sp>
            <p:nvSpPr>
              <p:cNvPr id="4" name="AutoShape 2"/>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lstStyle/>
              <a:p>
                <a:r>
                  <a:rPr lang="zh-CN" altLang="en-US">
                    <a:latin typeface="楷体" panose="02010609060101010101" pitchFamily="49" charset="-122"/>
                  </a:rPr>
                  <a:t>四叉树与八叉树</a:t>
                </a:r>
                <a:endParaRPr lang="en-US" altLang="zh-CN">
                  <a:latin typeface="楷体" panose="02010609060101010101" pitchFamily="49" charset="-122"/>
                </a:endParaRPr>
              </a:p>
              <a:p>
                <a:pPr lvl="1"/>
                <a:r>
                  <a:rPr lang="zh-CN" altLang="en-US">
                    <a:latin typeface="楷体" panose="02010609060101010101" pitchFamily="49" charset="-122"/>
                  </a:rPr>
                  <a:t>对应于二维、三维空间中的节点查找。在</a:t>
                </a:r>
                <a14:m>
                  <m:oMath xmlns:m="http://schemas.openxmlformats.org/officeDocument/2006/math">
                    <m:r>
                      <a:rPr lang="en-US" altLang="zh-CN" b="0" i="1" smtClean="0">
                        <a:latin typeface="Cambria Math" panose="02040503050406030204" pitchFamily="18" charset="0"/>
                      </a:rPr>
                      <m:t>𝑛</m:t>
                    </m:r>
                  </m:oMath>
                </a14:m>
                <a:r>
                  <a:rPr lang="zh-CN" altLang="en-US">
                    <a:latin typeface="楷体" panose="02010609060101010101" pitchFamily="49" charset="-122"/>
                  </a:rPr>
                  <a:t>维空间中，一般会构造</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oMath>
                </a14:m>
                <a:r>
                  <a:rPr lang="zh-CN" altLang="en-US">
                    <a:latin typeface="楷体" panose="02010609060101010101" pitchFamily="49" charset="-122"/>
                  </a:rPr>
                  <a:t>叉树进行查找。</a:t>
                </a:r>
                <a:endParaRPr lang="en-US" altLang="zh-CN">
                  <a:latin typeface="楷体" panose="02010609060101010101" pitchFamily="49" charset="-122"/>
                </a:endParaRPr>
              </a:p>
              <a:p>
                <a:pPr marL="0" indent="0" algn="l">
                  <a:buNone/>
                </a:pPr>
                <a:endParaRPr lang="en-US" altLang="zh-CN" b="0" i="0">
                  <a:solidFill>
                    <a:srgbClr val="333333"/>
                  </a:solidFill>
                  <a:effectLst/>
                  <a:latin typeface="楷体" panose="02010609060101010101" pitchFamily="49" charset="-122"/>
                </a:endParaRPr>
              </a:p>
              <a:p>
                <a:pPr marL="0" indent="0" algn="l">
                  <a:buNone/>
                </a:pPr>
                <a:r>
                  <a:rPr lang="zh-CN" altLang="en-US" b="0" i="0">
                    <a:solidFill>
                      <a:srgbClr val="333333"/>
                    </a:solidFill>
                    <a:effectLst/>
                    <a:latin typeface="楷体" panose="02010609060101010101" pitchFamily="49" charset="-122"/>
                  </a:rPr>
                  <a:t>（</a:t>
                </a:r>
                <a:r>
                  <a:rPr lang="en-US" altLang="zh-CN" b="0" i="0">
                    <a:solidFill>
                      <a:srgbClr val="333333"/>
                    </a:solidFill>
                    <a:effectLst/>
                    <a:latin typeface="楷体" panose="02010609060101010101" pitchFamily="49" charset="-122"/>
                  </a:rPr>
                  <a:t>1</a:t>
                </a:r>
                <a:r>
                  <a:rPr lang="zh-CN" altLang="en-US" b="0" i="0">
                    <a:solidFill>
                      <a:srgbClr val="333333"/>
                    </a:solidFill>
                    <a:effectLst/>
                    <a:latin typeface="楷体" panose="02010609060101010101" pitchFamily="49" charset="-122"/>
                  </a:rPr>
                  <a:t>）可分解成为各自的区块</a:t>
                </a:r>
              </a:p>
              <a:p>
                <a:pPr marL="0" indent="0" algn="l">
                  <a:buNone/>
                </a:pPr>
                <a:r>
                  <a:rPr lang="zh-CN" altLang="en-US" b="0" i="0">
                    <a:solidFill>
                      <a:srgbClr val="333333"/>
                    </a:solidFill>
                    <a:effectLst/>
                    <a:latin typeface="楷体" panose="02010609060101010101" pitchFamily="49" charset="-122"/>
                  </a:rPr>
                  <a:t>（</a:t>
                </a:r>
                <a:r>
                  <a:rPr lang="en-US" altLang="zh-CN" b="0" i="0">
                    <a:solidFill>
                      <a:srgbClr val="333333"/>
                    </a:solidFill>
                    <a:effectLst/>
                    <a:latin typeface="楷体" panose="02010609060101010101" pitchFamily="49" charset="-122"/>
                  </a:rPr>
                  <a:t>2</a:t>
                </a:r>
                <a:r>
                  <a:rPr lang="zh-CN" altLang="en-US" b="0" i="0">
                    <a:solidFill>
                      <a:srgbClr val="333333"/>
                    </a:solidFill>
                    <a:effectLst/>
                    <a:latin typeface="楷体" panose="02010609060101010101" pitchFamily="49" charset="-122"/>
                  </a:rPr>
                  <a:t>）每个区块都有节点容量</a:t>
                </a:r>
                <a:endParaRPr lang="en-US" altLang="zh-CN">
                  <a:latin typeface="楷体" panose="02010609060101010101" pitchFamily="49" charset="-122"/>
                </a:endParaRPr>
              </a:p>
            </p:txBody>
          </p:sp>
        </mc:Choice>
        <mc:Fallback xmlns="">
          <p:sp>
            <p:nvSpPr>
              <p:cNvPr id="4" name="AutoShape 2"/>
              <p:cNvSpPr>
                <a:spLocks noRot="1" noChangeAspect="1" noMove="1" noResize="1" noEditPoints="1" noAdjustHandles="1" noChangeArrowheads="1" noChangeShapeType="1" noTextEdit="1"/>
              </p:cNvSpPr>
              <p:nvPr>
                <p:ph idx="1"/>
              </p:nvPr>
            </p:nvSpPr>
            <p:spPr bwMode="auto">
              <a:prstGeom prst="rect">
                <a:avLst/>
              </a:prstGeom>
              <a:blipFill rotWithShape="1">
                <a:blip r:embed="rId3"/>
                <a:stretch>
                  <a:fillRect t="-3"/>
                </a:stretch>
              </a:blipFill>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10147412" y="2281188"/>
            <a:ext cx="4434436" cy="4439470"/>
          </a:xfrm>
          <a:prstGeom prst="rect">
            <a:avLst/>
          </a:prstGeom>
        </p:spPr>
      </p:pic>
      <p:pic>
        <p:nvPicPr>
          <p:cNvPr id="8" name="图片 7"/>
          <p:cNvPicPr>
            <a:picLocks noChangeAspect="1"/>
          </p:cNvPicPr>
          <p:nvPr/>
        </p:nvPicPr>
        <p:blipFill>
          <a:blip r:embed="rId5"/>
          <a:stretch>
            <a:fillRect/>
          </a:stretch>
        </p:blipFill>
        <p:spPr>
          <a:xfrm>
            <a:off x="6465536" y="4500923"/>
            <a:ext cx="3746613" cy="2289285"/>
          </a:xfrm>
          <a:prstGeom prst="rect">
            <a:avLst/>
          </a:prstGeom>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91488"/>
            <a:ext cx="6564653" cy="29099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810" t="3685" r="810" b="-3685"/>
          <a:stretch>
            <a:fillRect/>
          </a:stretch>
        </p:blipFill>
        <p:spPr bwMode="auto">
          <a:xfrm>
            <a:off x="5245567" y="1902203"/>
            <a:ext cx="4105878" cy="2598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BRep</a:t>
            </a:r>
            <a:r>
              <a:rPr lang="zh-CN" altLang="en-US"/>
              <a:t>容差控制</a:t>
            </a:r>
          </a:p>
        </p:txBody>
      </p:sp>
      <p:sp>
        <p:nvSpPr>
          <p:cNvPr id="3" name="内容占位符 2"/>
          <p:cNvSpPr>
            <a:spLocks noGrp="1"/>
          </p:cNvSpPr>
          <p:nvPr>
            <p:ph idx="1"/>
          </p:nvPr>
        </p:nvSpPr>
        <p:spPr/>
        <p:txBody>
          <a:bodyPr/>
          <a:lstStyle/>
          <a:p>
            <a:r>
              <a:rPr lang="en-US" altLang="zh-CN"/>
              <a:t>B-Rep</a:t>
            </a:r>
            <a:r>
              <a:rPr lang="zh-CN" altLang="en-US"/>
              <a:t>模型中几何、拓扑关系分析，理论上要求在三维建模系统中要完整的描述一个几何模型的需要保证几何元素的完整性、拓扑关系的正确性，也就是图</a:t>
            </a:r>
            <a:r>
              <a:rPr lang="en-US" altLang="zh-CN"/>
              <a:t>5 a)</a:t>
            </a:r>
            <a:r>
              <a:rPr lang="zh-CN" altLang="en-US"/>
              <a:t>中的“精确模型”。</a:t>
            </a:r>
            <a:endParaRPr lang="en-US" altLang="zh-CN"/>
          </a:p>
          <a:p>
            <a:pPr lvl="1"/>
            <a:r>
              <a:rPr lang="zh-CN" altLang="en-US"/>
              <a:t>首先在单一平台会因为计算误差、几何的迭代产生几何容差</a:t>
            </a:r>
          </a:p>
          <a:p>
            <a:pPr lvl="1"/>
            <a:r>
              <a:rPr lang="zh-CN" altLang="en-US"/>
              <a:t>其次跨平台的核心算法差异，也会在数据交换后产生几何容差</a:t>
            </a:r>
            <a:endParaRPr lang="en-US" altLang="zh-CN"/>
          </a:p>
        </p:txBody>
      </p:sp>
      <p:pic>
        <p:nvPicPr>
          <p:cNvPr id="5" name="图片 4"/>
          <p:cNvPicPr>
            <a:picLocks noChangeAspect="1"/>
          </p:cNvPicPr>
          <p:nvPr/>
        </p:nvPicPr>
        <p:blipFill rotWithShape="1">
          <a:blip r:embed="rId3"/>
          <a:srcRect l="6180" t="8839" r="8178" b="-4385"/>
          <a:stretch>
            <a:fillRect/>
          </a:stretch>
        </p:blipFill>
        <p:spPr>
          <a:xfrm>
            <a:off x="1011238" y="2925726"/>
            <a:ext cx="5551136" cy="3285367"/>
          </a:xfrm>
          <a:prstGeom prst="rect">
            <a:avLst/>
          </a:prstGeom>
        </p:spPr>
      </p:pic>
      <p:pic>
        <p:nvPicPr>
          <p:cNvPr id="8" name="图片 7"/>
          <p:cNvPicPr>
            <a:picLocks noChangeAspect="1"/>
          </p:cNvPicPr>
          <p:nvPr/>
        </p:nvPicPr>
        <p:blipFill>
          <a:blip r:embed="rId4"/>
          <a:stretch>
            <a:fillRect/>
          </a:stretch>
        </p:blipFill>
        <p:spPr>
          <a:xfrm>
            <a:off x="7787976" y="2673144"/>
            <a:ext cx="5091150" cy="44291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BRep</a:t>
            </a:r>
            <a:r>
              <a:rPr lang="zh-CN" altLang="en-US"/>
              <a:t>容差控制处理方案</a:t>
            </a:r>
          </a:p>
        </p:txBody>
      </p:sp>
      <p:sp>
        <p:nvSpPr>
          <p:cNvPr id="3" name="内容占位符 2"/>
          <p:cNvSpPr>
            <a:spLocks noGrp="1"/>
          </p:cNvSpPr>
          <p:nvPr>
            <p:ph idx="1"/>
          </p:nvPr>
        </p:nvSpPr>
        <p:spPr>
          <a:xfrm>
            <a:off x="54800" y="1088190"/>
            <a:ext cx="7265888" cy="5494496"/>
          </a:xfrm>
        </p:spPr>
        <p:txBody>
          <a:bodyPr/>
          <a:lstStyle/>
          <a:p>
            <a:pPr lvl="1"/>
            <a:r>
              <a:rPr lang="zh-CN" altLang="en-US" b="0" i="0">
                <a:effectLst/>
                <a:latin typeface="-apple-system"/>
              </a:rPr>
              <a:t>基于全局单一容差的容差体系</a:t>
            </a:r>
            <a:r>
              <a:rPr lang="zh-CN" altLang="en-US">
                <a:latin typeface="-apple-system"/>
              </a:rPr>
              <a:t>：</a:t>
            </a:r>
            <a:r>
              <a:rPr lang="zh-CN" altLang="en-US" b="0" i="0">
                <a:effectLst/>
                <a:latin typeface="-apple-system"/>
              </a:rPr>
              <a:t>所有计算都只执行一个容差数值来进行判断和计算。</a:t>
            </a:r>
            <a:endParaRPr lang="en-US" altLang="zh-CN" b="0" i="0">
              <a:effectLst/>
              <a:latin typeface="-apple-system"/>
            </a:endParaRPr>
          </a:p>
          <a:p>
            <a:pPr lvl="1"/>
            <a:endParaRPr lang="en-US" altLang="zh-CN"/>
          </a:p>
        </p:txBody>
      </p:sp>
      <p:pic>
        <p:nvPicPr>
          <p:cNvPr id="3074" name="Picture 2" descr="在这里插入图片描述"/>
          <p:cNvPicPr>
            <a:picLocks noChangeAspect="1" noChangeArrowheads="1"/>
          </p:cNvPicPr>
          <p:nvPr/>
        </p:nvPicPr>
        <p:blipFill rotWithShape="1">
          <a:blip r:embed="rId3">
            <a:extLst>
              <a:ext uri="{28A0092B-C50C-407E-A947-70E740481C1C}">
                <a14:useLocalDpi xmlns:a14="http://schemas.microsoft.com/office/drawing/2010/main" val="0"/>
              </a:ext>
            </a:extLst>
          </a:blip>
          <a:srcRect t="1" r="9605" b="1869"/>
          <a:stretch>
            <a:fillRect/>
          </a:stretch>
        </p:blipFill>
        <p:spPr bwMode="auto">
          <a:xfrm>
            <a:off x="621507" y="2157907"/>
            <a:ext cx="6123153" cy="4716945"/>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p:cNvSpPr txBox="1"/>
          <p:nvPr/>
        </p:nvSpPr>
        <p:spPr>
          <a:xfrm>
            <a:off x="7191215" y="1088190"/>
            <a:ext cx="7371086" cy="5494496"/>
          </a:xfrm>
          <a:prstGeom prst="rect">
            <a:avLst/>
          </a:prstGeom>
        </p:spPr>
        <p:txBody>
          <a:bodyPr vert="horz" lIns="91440" tIns="45720" rIns="91440" bIns="45720" rtlCol="0">
            <a:normAutofit/>
          </a:bodyPr>
          <a:lstStyle>
            <a:lvl1pPr marL="240665" indent="-240665" algn="l" defTabSz="962660" rtl="0" eaLnBrk="1" latinLnBrk="0" hangingPunct="1">
              <a:lnSpc>
                <a:spcPts val="2880"/>
              </a:lnSpc>
              <a:spcBef>
                <a:spcPts val="105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1pPr>
            <a:lvl2pPr marL="72199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2pPr>
            <a:lvl3pPr marL="120332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3pPr>
            <a:lvl4pPr marL="168402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4pPr>
            <a:lvl5pPr marL="216535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5pPr>
            <a:lvl6pPr marL="264668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6pPr>
            <a:lvl7pPr marL="312801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7pPr>
            <a:lvl8pPr marL="360934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8pPr>
            <a:lvl9pPr marL="409067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9pPr>
          </a:lstStyle>
          <a:p>
            <a:pPr algn="l"/>
            <a:r>
              <a:rPr lang="zh-CN" altLang="en-US" b="0" i="0">
                <a:effectLst/>
                <a:latin typeface="-apple-system"/>
              </a:rPr>
              <a:t>基于自适应容差的容差体系：当涉及容差的计算的时候，通过特定的算法计算拓扑结构中的顶点、边缘位置，在几何模型不同位置使用最适合的容差值。</a:t>
            </a:r>
          </a:p>
          <a:p>
            <a:pPr lvl="1"/>
            <a:endParaRPr lang="en-US" altLang="zh-CN"/>
          </a:p>
        </p:txBody>
      </p:sp>
      <p:pic>
        <p:nvPicPr>
          <p:cNvPr id="3076" name="Picture 4" descr="在这里插入图片描述"/>
          <p:cNvPicPr>
            <a:picLocks noChangeAspect="1" noChangeArrowheads="1"/>
          </p:cNvPicPr>
          <p:nvPr/>
        </p:nvPicPr>
        <p:blipFill rotWithShape="1">
          <a:blip r:embed="rId4">
            <a:extLst>
              <a:ext uri="{28A0092B-C50C-407E-A947-70E740481C1C}">
                <a14:useLocalDpi xmlns:a14="http://schemas.microsoft.com/office/drawing/2010/main" val="0"/>
              </a:ext>
            </a:extLst>
          </a:blip>
          <a:srcRect l="14165" t="11303" r="8526" b="10924"/>
          <a:stretch>
            <a:fillRect/>
          </a:stretch>
        </p:blipFill>
        <p:spPr bwMode="auto">
          <a:xfrm>
            <a:off x="8690846" y="2228074"/>
            <a:ext cx="4677197" cy="45641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30935" y="1934845"/>
            <a:ext cx="12934315" cy="2513330"/>
          </a:xfrm>
        </p:spPr>
        <p:txBody>
          <a:bodyPr>
            <a:noAutofit/>
          </a:bodyPr>
          <a:lstStyle/>
          <a:p>
            <a:r>
              <a:rPr lang="en-US" altLang="zh-CN" sz="4800" b="1">
                <a:solidFill>
                  <a:srgbClr val="0070C0"/>
                </a:solidFill>
                <a:latin typeface="Times New Roman" panose="02020603050405020304" pitchFamily="18" charset="0"/>
                <a:cs typeface="Times New Roman" panose="02020603050405020304" pitchFamily="18" charset="0"/>
                <a:sym typeface="+mn-ea"/>
              </a:rPr>
              <a:t>《PFNN: A penalty-free neural network method for solving a class of second-order boundary-value problems on complex geometries》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38855" y="1181339"/>
            <a:ext cx="12105678" cy="2513060"/>
          </a:xfrm>
        </p:spPr>
        <p:txBody>
          <a:bodyPr/>
          <a:lstStyle/>
          <a:p>
            <a:r>
              <a:rPr lang="en-US" altLang="zh-CN" b="1">
                <a:solidFill>
                  <a:srgbClr val="0070C0"/>
                </a:solidFill>
              </a:rPr>
              <a:t>A General  Introduction to CAE</a:t>
            </a:r>
          </a:p>
        </p:txBody>
      </p:sp>
      <p:sp>
        <p:nvSpPr>
          <p:cNvPr id="3" name="副标题 2"/>
          <p:cNvSpPr>
            <a:spLocks noGrp="1"/>
          </p:cNvSpPr>
          <p:nvPr>
            <p:ph type="subTitle" idx="1"/>
          </p:nvPr>
        </p:nvSpPr>
        <p:spPr/>
        <p:txBody>
          <a:bodyPr/>
          <a:lstStyle/>
          <a:p>
            <a:r>
              <a:rPr lang="en-US" altLang="zh-CN"/>
              <a:t>Chapter 1  Basic Understanding of Geometric Kernel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87109" y="933198"/>
            <a:ext cx="12337143" cy="1753235"/>
          </a:xfrm>
          <a:prstGeom prst="rect">
            <a:avLst/>
          </a:prstGeom>
          <a:noFill/>
        </p:spPr>
        <p:txBody>
          <a:bodyPr wrap="square" rtlCol="0">
            <a:spAutoFit/>
          </a:bodyPr>
          <a:lstStyle/>
          <a:p>
            <a:r>
              <a:rPr lang="en-US" altLang="zh-CN" sz="3600" b="1">
                <a:solidFill>
                  <a:srgbClr val="0070C0"/>
                </a:solidFill>
                <a:latin typeface="Times New Roman" panose="02020603050405020304" pitchFamily="18" charset="0"/>
                <a:cs typeface="Times New Roman" panose="02020603050405020304" pitchFamily="18" charset="0"/>
              </a:rPr>
              <a:t>《</a:t>
            </a:r>
            <a:r>
              <a:rPr lang="en-US" altLang="zh-CN" sz="3600" b="1">
                <a:solidFill>
                  <a:srgbClr val="0070C0"/>
                </a:solidFill>
                <a:latin typeface="Times New Roman" panose="02020603050405020304" pitchFamily="18" charset="0"/>
                <a:cs typeface="Times New Roman" panose="02020603050405020304" pitchFamily="18" charset="0"/>
                <a:sym typeface="+mn-ea"/>
              </a:rPr>
              <a:t>PFNN: A penalty-free neural network method for solving a class of second-order boundary-value problems on complex geometries</a:t>
            </a:r>
            <a:r>
              <a:rPr lang="en-US" altLang="zh-CN" sz="3600" b="1">
                <a:solidFill>
                  <a:srgbClr val="0070C0"/>
                </a:solidFill>
                <a:latin typeface="Times New Roman" panose="02020603050405020304" pitchFamily="18" charset="0"/>
                <a:cs typeface="Times New Roman" panose="02020603050405020304" pitchFamily="18" charset="0"/>
              </a:rPr>
              <a:t>》</a:t>
            </a:r>
            <a:endParaRPr lang="zh-CN" altLang="en-US" sz="3600" b="1">
              <a:solidFill>
                <a:srgbClr val="0070C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564481" y="2915550"/>
            <a:ext cx="12180548" cy="410882"/>
          </a:xfrm>
          <a:prstGeom prst="rect">
            <a:avLst/>
          </a:prstGeom>
          <a:noFill/>
        </p:spPr>
        <p:txBody>
          <a:bodyPr wrap="square" rtlCol="0">
            <a:spAutoFit/>
          </a:bodyPr>
          <a:lstStyle/>
          <a:p>
            <a:r>
              <a:rPr lang="zh-CN" altLang="en-US">
                <a:latin typeface="楷体" panose="02010609060101010101" pitchFamily="49" charset="-122"/>
                <a:ea typeface="楷体" panose="02010609060101010101" pitchFamily="49" charset="-122"/>
                <a:cs typeface="Times New Roman" panose="02020603050405020304" pitchFamily="18" charset="0"/>
              </a:rPr>
              <a:t>考虑如下问题：</a:t>
            </a:r>
          </a:p>
        </p:txBody>
      </p:sp>
      <p:graphicFrame>
        <p:nvGraphicFramePr>
          <p:cNvPr id="7" name="对象 6"/>
          <p:cNvGraphicFramePr>
            <a:graphicFrameLocks noChangeAspect="1"/>
          </p:cNvGraphicFramePr>
          <p:nvPr/>
        </p:nvGraphicFramePr>
        <p:xfrm>
          <a:off x="3932012" y="3314295"/>
          <a:ext cx="5843360" cy="1507477"/>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1"/>
                      <p:cNvPicPr/>
                      <p:nvPr/>
                    </p:nvPicPr>
                    <p:blipFill>
                      <a:blip r:embed="rId4"/>
                      <a:stretch>
                        <a:fillRect/>
                      </a:stretch>
                    </p:blipFill>
                    <p:spPr>
                      <a:xfrm>
                        <a:off x="3932012" y="3314295"/>
                        <a:ext cx="5843360" cy="1507477"/>
                      </a:xfrm>
                      <a:prstGeom prst="rect">
                        <a:avLst/>
                      </a:prstGeom>
                    </p:spPr>
                  </p:pic>
                </p:oleObj>
              </mc:Fallback>
            </mc:AlternateContent>
          </a:graphicData>
        </a:graphic>
      </p:graphicFrame>
      <p:sp>
        <p:nvSpPr>
          <p:cNvPr id="8" name="文本框 7"/>
          <p:cNvSpPr txBox="1"/>
          <p:nvPr/>
        </p:nvSpPr>
        <p:spPr>
          <a:xfrm>
            <a:off x="1564481" y="4964760"/>
            <a:ext cx="12180548" cy="400110"/>
          </a:xfrm>
          <a:prstGeom prst="rect">
            <a:avLst/>
          </a:prstGeom>
          <a:noFill/>
        </p:spPr>
        <p:txBody>
          <a:bodyPr wrap="square" rtlCol="0">
            <a:spAutoFit/>
          </a:bodyPr>
          <a:lstStyle/>
          <a:p>
            <a:r>
              <a:rPr lang="zh-CN" altLang="en-US" sz="2000">
                <a:latin typeface="Times New Roman" panose="02020603050405020304" pitchFamily="18" charset="0"/>
                <a:ea typeface="楷体" panose="02010609060101010101" pitchFamily="49" charset="-122"/>
                <a:cs typeface="Times New Roman" panose="02020603050405020304" pitchFamily="18" charset="0"/>
              </a:rPr>
              <a:t>一般的神经网络解</a:t>
            </a:r>
            <a:r>
              <a:rPr lang="en-US" altLang="zh-CN" sz="2000">
                <a:latin typeface="Times New Roman" panose="02020603050405020304" pitchFamily="18" charset="0"/>
                <a:ea typeface="楷体" panose="02010609060101010101" pitchFamily="49" charset="-122"/>
                <a:cs typeface="Times New Roman" panose="02020603050405020304" pitchFamily="18" charset="0"/>
              </a:rPr>
              <a:t>PDE</a:t>
            </a:r>
            <a:r>
              <a:rPr lang="zh-CN" altLang="en-US" sz="2000">
                <a:latin typeface="Times New Roman" panose="02020603050405020304" pitchFamily="18" charset="0"/>
                <a:ea typeface="楷体" panose="02010609060101010101" pitchFamily="49" charset="-122"/>
                <a:cs typeface="Times New Roman" panose="02020603050405020304" pitchFamily="18" charset="0"/>
              </a:rPr>
              <a:t>方法会引入</a:t>
            </a:r>
            <a:r>
              <a:rPr lang="en-US" altLang="zh-CN" sz="2000">
                <a:latin typeface="Times New Roman" panose="02020603050405020304" pitchFamily="18" charset="0"/>
                <a:ea typeface="楷体" panose="02010609060101010101" pitchFamily="49" charset="-122"/>
                <a:cs typeface="Times New Roman" panose="02020603050405020304" pitchFamily="18" charset="0"/>
              </a:rPr>
              <a:t>penalty coefficients</a:t>
            </a:r>
            <a:r>
              <a:rPr lang="zh-CN" altLang="en-US" sz="2000">
                <a:latin typeface="Times New Roman" panose="02020603050405020304" pitchFamily="18" charset="0"/>
                <a:ea typeface="楷体" panose="02010609060101010101" pitchFamily="49" charset="-122"/>
                <a:cs typeface="Times New Roman" panose="02020603050405020304" pitchFamily="18" charset="0"/>
              </a:rPr>
              <a:t>来处理</a:t>
            </a:r>
            <a:r>
              <a:rPr lang="en-US" altLang="zh-CN" sz="2000">
                <a:latin typeface="Times New Roman" panose="02020603050405020304" pitchFamily="18" charset="0"/>
                <a:ea typeface="楷体" panose="02010609060101010101" pitchFamily="49" charset="-122"/>
                <a:cs typeface="Times New Roman" panose="02020603050405020304" pitchFamily="18" charset="0"/>
              </a:rPr>
              <a:t>boundary condition</a:t>
            </a:r>
            <a:r>
              <a:rPr lang="zh-CN" altLang="en-US" sz="2000">
                <a:latin typeface="Times New Roman" panose="02020603050405020304" pitchFamily="18" charset="0"/>
                <a:ea typeface="楷体" panose="02010609060101010101" pitchFamily="49" charset="-122"/>
                <a:cs typeface="Times New Roman" panose="02020603050405020304" pitchFamily="18" charset="0"/>
              </a:rPr>
              <a:t>：</a:t>
            </a:r>
          </a:p>
        </p:txBody>
      </p:sp>
      <p:graphicFrame>
        <p:nvGraphicFramePr>
          <p:cNvPr id="9" name="对象 8"/>
          <p:cNvGraphicFramePr>
            <a:graphicFrameLocks noChangeAspect="1"/>
          </p:cNvGraphicFramePr>
          <p:nvPr/>
        </p:nvGraphicFramePr>
        <p:xfrm>
          <a:off x="1667166" y="5540436"/>
          <a:ext cx="11377029" cy="744729"/>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2"/>
                      <p:cNvPicPr/>
                      <p:nvPr/>
                    </p:nvPicPr>
                    <p:blipFill>
                      <a:blip r:embed="rId6"/>
                      <a:stretch>
                        <a:fillRect/>
                      </a:stretch>
                    </p:blipFill>
                    <p:spPr>
                      <a:xfrm>
                        <a:off x="1667166" y="5540436"/>
                        <a:ext cx="11377029" cy="744729"/>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63600" y="464457"/>
            <a:ext cx="12199257" cy="410882"/>
          </a:xfrm>
          <a:prstGeom prst="rect">
            <a:avLst/>
          </a:prstGeom>
          <a:noFill/>
        </p:spPr>
        <p:txBody>
          <a:bodyPr wrap="square" rtlCol="0">
            <a:spAutoFit/>
          </a:bodyPr>
          <a:lstStyle/>
          <a:p>
            <a:pPr marL="342900" indent="-342900">
              <a:buFont typeface="Wingdings" panose="05000000000000000000" pitchFamily="2" charset="2"/>
              <a:buChar char="l"/>
            </a:pPr>
            <a:r>
              <a:rPr lang="en-US" altLang="zh-CN">
                <a:latin typeface="Times New Roman" panose="02020603050405020304" pitchFamily="18" charset="0"/>
                <a:ea typeface="楷体" panose="02010609060101010101" pitchFamily="49" charset="-122"/>
                <a:cs typeface="Times New Roman" panose="02020603050405020304" pitchFamily="18" charset="0"/>
              </a:rPr>
              <a:t>Deep Ritz method</a:t>
            </a:r>
            <a:r>
              <a:rPr lang="zh-CN" altLang="en-US">
                <a:latin typeface="Times New Roman" panose="02020603050405020304" pitchFamily="18" charset="0"/>
                <a:ea typeface="楷体" panose="02010609060101010101" pitchFamily="49" charset="-122"/>
                <a:cs typeface="Times New Roman" panose="02020603050405020304" pitchFamily="18" charset="0"/>
              </a:rPr>
              <a:t>：引入了一个</a:t>
            </a:r>
            <a:r>
              <a:rPr lang="en-US" altLang="zh-CN">
                <a:latin typeface="Times New Roman" panose="02020603050405020304" pitchFamily="18" charset="0"/>
                <a:ea typeface="楷体" panose="02010609060101010101" pitchFamily="49" charset="-122"/>
                <a:cs typeface="Times New Roman" panose="02020603050405020304" pitchFamily="18" charset="0"/>
              </a:rPr>
              <a:t>Ritz</a:t>
            </a:r>
            <a:r>
              <a:rPr lang="zh-CN" altLang="en-US">
                <a:latin typeface="Times New Roman" panose="02020603050405020304" pitchFamily="18" charset="0"/>
                <a:ea typeface="楷体" panose="02010609060101010101" pitchFamily="49" charset="-122"/>
                <a:cs typeface="Times New Roman" panose="02020603050405020304" pitchFamily="18" charset="0"/>
              </a:rPr>
              <a:t>类型的能量泛函：</a:t>
            </a:r>
          </a:p>
        </p:txBody>
      </p:sp>
      <p:graphicFrame>
        <p:nvGraphicFramePr>
          <p:cNvPr id="5" name="对象 4"/>
          <p:cNvGraphicFramePr>
            <a:graphicFrameLocks noChangeAspect="1"/>
          </p:cNvGraphicFramePr>
          <p:nvPr/>
        </p:nvGraphicFramePr>
        <p:xfrm>
          <a:off x="2520270" y="994456"/>
          <a:ext cx="7190159" cy="740001"/>
        </p:xfrm>
        <a:graphic>
          <a:graphicData uri="http://schemas.openxmlformats.org/presentationml/2006/ole">
            <mc:AlternateContent xmlns:mc="http://schemas.openxmlformats.org/markup-compatibility/2006">
              <mc:Choice xmlns:v="urn:schemas-microsoft-com:vml" Requires="v">
                <p:oleObj name="AxMath" r:id="rId2" imgW="1828800" imgH="1828800" progId="Equation.AxMath">
                  <p:embed/>
                </p:oleObj>
              </mc:Choice>
              <mc:Fallback>
                <p:oleObj name="AxMath" r:id="rId2" imgW="1828800" imgH="1828800" progId="Equation.AxMath">
                  <p:embed/>
                  <p:pic>
                    <p:nvPicPr>
                      <p:cNvPr id="0" name="图片 1"/>
                      <p:cNvPicPr/>
                      <p:nvPr/>
                    </p:nvPicPr>
                    <p:blipFill>
                      <a:blip r:embed="rId3"/>
                      <a:stretch>
                        <a:fillRect/>
                      </a:stretch>
                    </p:blipFill>
                    <p:spPr>
                      <a:xfrm>
                        <a:off x="2520270" y="994456"/>
                        <a:ext cx="7190159" cy="740001"/>
                      </a:xfrm>
                      <a:prstGeom prst="rect">
                        <a:avLst/>
                      </a:prstGeom>
                    </p:spPr>
                  </p:pic>
                </p:oleObj>
              </mc:Fallback>
            </mc:AlternateContent>
          </a:graphicData>
        </a:graphic>
      </p:graphicFrame>
      <p:sp>
        <p:nvSpPr>
          <p:cNvPr id="6" name="文本框 5"/>
          <p:cNvSpPr txBox="1"/>
          <p:nvPr/>
        </p:nvSpPr>
        <p:spPr>
          <a:xfrm>
            <a:off x="863599" y="1817516"/>
            <a:ext cx="12199257" cy="410882"/>
          </a:xfrm>
          <a:prstGeom prst="rect">
            <a:avLst/>
          </a:prstGeom>
          <a:noFill/>
        </p:spPr>
        <p:txBody>
          <a:bodyPr wrap="square" rtlCol="0">
            <a:spAutoFit/>
          </a:bodyPr>
          <a:lstStyle/>
          <a:p>
            <a:pPr marL="342900" indent="-342900">
              <a:buFont typeface="Wingdings" panose="05000000000000000000" pitchFamily="2" charset="2"/>
              <a:buChar char="l"/>
            </a:pPr>
            <a:r>
              <a:rPr lang="en-US" altLang="zh-CN">
                <a:latin typeface="Times New Roman" panose="02020603050405020304" pitchFamily="18" charset="0"/>
                <a:ea typeface="楷体" panose="02010609060101010101" pitchFamily="49" charset="-122"/>
                <a:cs typeface="Times New Roman" panose="02020603050405020304" pitchFamily="18" charset="0"/>
              </a:rPr>
              <a:t>Deep Nitsche method</a:t>
            </a:r>
            <a:r>
              <a:rPr lang="zh-CN" altLang="en-US">
                <a:latin typeface="Times New Roman" panose="02020603050405020304" pitchFamily="18" charset="0"/>
                <a:ea typeface="楷体" panose="02010609060101010101" pitchFamily="49" charset="-122"/>
                <a:cs typeface="Times New Roman" panose="02020603050405020304" pitchFamily="18" charset="0"/>
              </a:rPr>
              <a:t>：引入了一个</a:t>
            </a:r>
            <a:r>
              <a:rPr lang="en-US" altLang="zh-CN">
                <a:latin typeface="Times New Roman" panose="02020603050405020304" pitchFamily="18" charset="0"/>
                <a:ea typeface="楷体" panose="02010609060101010101" pitchFamily="49" charset="-122"/>
                <a:cs typeface="Times New Roman" panose="02020603050405020304" pitchFamily="18" charset="0"/>
              </a:rPr>
              <a:t>Nitsche</a:t>
            </a:r>
            <a:r>
              <a:rPr lang="zh-CN" altLang="en-US">
                <a:latin typeface="Times New Roman" panose="02020603050405020304" pitchFamily="18" charset="0"/>
                <a:ea typeface="楷体" panose="02010609060101010101" pitchFamily="49" charset="-122"/>
                <a:cs typeface="Times New Roman" panose="02020603050405020304" pitchFamily="18" charset="0"/>
              </a:rPr>
              <a:t>类型的能量泛函：</a:t>
            </a:r>
          </a:p>
        </p:txBody>
      </p:sp>
      <p:sp>
        <p:nvSpPr>
          <p:cNvPr id="7" name="文本框 6"/>
          <p:cNvSpPr txBox="1"/>
          <p:nvPr/>
        </p:nvSpPr>
        <p:spPr>
          <a:xfrm>
            <a:off x="936172" y="3772338"/>
            <a:ext cx="9528628" cy="2228302"/>
          </a:xfrm>
          <a:prstGeom prst="rect">
            <a:avLst/>
          </a:prstGeom>
          <a:noFill/>
        </p:spPr>
        <p:txBody>
          <a:bodyPr wrap="square" rtlCol="0">
            <a:spAutoFit/>
          </a:bodyPr>
          <a:lstStyle/>
          <a:p>
            <a:r>
              <a:rPr lang="en-US" altLang="zh-CN" sz="2800" b="1">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Advantage:</a:t>
            </a:r>
          </a:p>
          <a:p>
            <a:pPr marL="342900" indent="-342900">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reduce the smoothness requirement of the approximate solution</a:t>
            </a:r>
          </a:p>
          <a:p>
            <a:endParaRPr lang="en-US" altLang="zh-CN">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Disadvantage:</a:t>
            </a:r>
          </a:p>
          <a:p>
            <a:pPr marL="342900" indent="-342900">
              <a:buFont typeface="Arial" panose="020B0604020202020204" pitchFamily="34" charset="0"/>
              <a:buChar char="•"/>
            </a:pPr>
            <a:r>
              <a:rPr lang="en-US" altLang="zh-CN">
                <a:latin typeface="Times New Roman" panose="02020603050405020304" pitchFamily="18" charset="0"/>
                <a:ea typeface="楷体" panose="02010609060101010101" pitchFamily="49" charset="-122"/>
                <a:cs typeface="Times New Roman" panose="02020603050405020304" pitchFamily="18" charset="0"/>
              </a:rPr>
              <a:t>The penalty terms due to the essential boundary condition still persist, which would lead to extra training cost.</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nvGraphicFramePr>
        <p:xfrm>
          <a:off x="1709057" y="2417359"/>
          <a:ext cx="12212846" cy="684668"/>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2"/>
                      <p:cNvPicPr/>
                      <p:nvPr/>
                    </p:nvPicPr>
                    <p:blipFill>
                      <a:blip r:embed="rId5"/>
                      <a:stretch>
                        <a:fillRect/>
                      </a:stretch>
                    </p:blipFill>
                    <p:spPr>
                      <a:xfrm>
                        <a:off x="1709057" y="2417359"/>
                        <a:ext cx="12212846" cy="684668"/>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12585" y="843215"/>
            <a:ext cx="7355114" cy="410882"/>
          </a:xfrm>
          <a:prstGeom prst="rect">
            <a:avLst/>
          </a:prstGeom>
          <a:noFill/>
        </p:spPr>
        <p:txBody>
          <a:bodyPr wrap="square">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Step1: </a:t>
            </a:r>
            <a:r>
              <a:rPr lang="zh-CN" altLang="en-US">
                <a:latin typeface="Times New Roman" panose="02020603050405020304" pitchFamily="18" charset="0"/>
                <a:ea typeface="楷体" panose="02010609060101010101" pitchFamily="49" charset="-122"/>
                <a:cs typeface="Times New Roman" panose="02020603050405020304" pitchFamily="18" charset="0"/>
              </a:rPr>
              <a:t>构造</a:t>
            </a:r>
            <a:r>
              <a:rPr lang="en-US" altLang="zh-CN">
                <a:latin typeface="Times New Roman" panose="02020603050405020304" pitchFamily="18" charset="0"/>
                <a:ea typeface="楷体" panose="02010609060101010101" pitchFamily="49" charset="-122"/>
                <a:cs typeface="Times New Roman" panose="02020603050405020304" pitchFamily="18" charset="0"/>
              </a:rPr>
              <a:t>Euler-Lagrange equation of the energy functional</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nvGraphicFramePr>
        <p:xfrm>
          <a:off x="3986211" y="1354167"/>
          <a:ext cx="4253593" cy="638629"/>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1"/>
                      <p:cNvPicPr/>
                      <p:nvPr/>
                    </p:nvPicPr>
                    <p:blipFill>
                      <a:blip r:embed="rId4"/>
                      <a:stretch>
                        <a:fillRect/>
                      </a:stretch>
                    </p:blipFill>
                    <p:spPr>
                      <a:xfrm>
                        <a:off x="3986211" y="1354167"/>
                        <a:ext cx="4253593" cy="638629"/>
                      </a:xfrm>
                      <a:prstGeom prst="rect">
                        <a:avLst/>
                      </a:prstGeom>
                    </p:spPr>
                  </p:pic>
                </p:oleObj>
              </mc:Fallback>
            </mc:AlternateContent>
          </a:graphicData>
        </a:graphic>
      </p:graphicFrame>
      <p:sp>
        <p:nvSpPr>
          <p:cNvPr id="9" name="文本框 8"/>
          <p:cNvSpPr txBox="1"/>
          <p:nvPr/>
        </p:nvSpPr>
        <p:spPr>
          <a:xfrm>
            <a:off x="1028697" y="2948106"/>
            <a:ext cx="2526654" cy="410882"/>
          </a:xfrm>
          <a:prstGeom prst="rect">
            <a:avLst/>
          </a:prstGeom>
          <a:noFill/>
        </p:spPr>
        <p:txBody>
          <a:bodyPr wrap="none" rtlCol="0">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Step2: </a:t>
            </a:r>
            <a:r>
              <a:rPr lang="zh-CN" altLang="en-US">
                <a:latin typeface="Times New Roman" panose="02020603050405020304" pitchFamily="18" charset="0"/>
                <a:ea typeface="楷体" panose="02010609060101010101" pitchFamily="49" charset="-122"/>
                <a:cs typeface="Times New Roman" panose="02020603050405020304" pitchFamily="18" charset="0"/>
              </a:rPr>
              <a:t>构造神经网络</a:t>
            </a:r>
          </a:p>
        </p:txBody>
      </p:sp>
      <p:graphicFrame>
        <p:nvGraphicFramePr>
          <p:cNvPr id="10" name="对象 9"/>
          <p:cNvGraphicFramePr>
            <a:graphicFrameLocks noChangeAspect="1"/>
          </p:cNvGraphicFramePr>
          <p:nvPr/>
        </p:nvGraphicFramePr>
        <p:xfrm>
          <a:off x="3986211" y="3304077"/>
          <a:ext cx="3392629" cy="410882"/>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2"/>
                      <p:cNvPicPr/>
                      <p:nvPr/>
                    </p:nvPicPr>
                    <p:blipFill>
                      <a:blip r:embed="rId6"/>
                      <a:stretch>
                        <a:fillRect/>
                      </a:stretch>
                    </p:blipFill>
                    <p:spPr>
                      <a:xfrm>
                        <a:off x="3986211" y="3304077"/>
                        <a:ext cx="3392629" cy="41088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文本框 10"/>
              <p:cNvSpPr txBox="1"/>
              <p:nvPr/>
            </p:nvSpPr>
            <p:spPr>
              <a:xfrm>
                <a:off x="912585" y="3771789"/>
                <a:ext cx="7355114" cy="438262"/>
              </a:xfrm>
              <a:prstGeom prst="rect">
                <a:avLst/>
              </a:prstGeom>
              <a:noFill/>
            </p:spPr>
            <p:txBody>
              <a:bodyPr wrap="square">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处理的是</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边界，训练函数如下：</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912585" y="3771789"/>
                <a:ext cx="7355114" cy="438262"/>
              </a:xfrm>
              <a:prstGeom prst="rect">
                <a:avLst/>
              </a:prstGeom>
              <a:blipFill rotWithShape="1">
                <a:blip r:embed="rId7"/>
                <a:stretch>
                  <a:fillRect l="-1" t="-120" r="9"/>
                </a:stretch>
              </a:blipFill>
            </p:spPr>
            <p:txBody>
              <a:bodyPr/>
              <a:lstStyle/>
              <a:p>
                <a:r>
                  <a:rPr lang="zh-CN" altLang="en-US">
                    <a:noFill/>
                  </a:rPr>
                  <a:t> </a:t>
                </a:r>
              </a:p>
            </p:txBody>
          </p:sp>
        </mc:Fallback>
      </mc:AlternateContent>
      <p:sp>
        <p:nvSpPr>
          <p:cNvPr id="12" name="文本框 11"/>
          <p:cNvSpPr txBox="1"/>
          <p:nvPr/>
        </p:nvSpPr>
        <p:spPr>
          <a:xfrm>
            <a:off x="999668" y="2235197"/>
            <a:ext cx="11758389" cy="410882"/>
          </a:xfrm>
          <a:prstGeom prst="rect">
            <a:avLst/>
          </a:prstGeom>
          <a:noFill/>
        </p:spPr>
        <p:txBody>
          <a:bodyPr wrap="square" rtlCol="0">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其中                                    为</a:t>
            </a:r>
            <a:r>
              <a:rPr lang="en-US" altLang="zh-CN">
                <a:latin typeface="Times New Roman" panose="02020603050405020304" pitchFamily="18" charset="0"/>
                <a:ea typeface="楷体" panose="02010609060101010101" pitchFamily="49" charset="-122"/>
                <a:cs typeface="Times New Roman" panose="02020603050405020304" pitchFamily="18" charset="0"/>
              </a:rPr>
              <a:t>Potential Energy</a:t>
            </a:r>
            <a:r>
              <a:rPr lang="zh-CN" altLang="en-US">
                <a:latin typeface="Times New Roman" panose="02020603050405020304" pitchFamily="18" charset="0"/>
                <a:ea typeface="楷体" panose="02010609060101010101" pitchFamily="49" charset="-122"/>
                <a:cs typeface="Times New Roman" panose="02020603050405020304" pitchFamily="18" charset="0"/>
              </a:rPr>
              <a:t>，                                 为</a:t>
            </a:r>
            <a:r>
              <a:rPr lang="en-US" altLang="zh-CN">
                <a:latin typeface="Times New Roman" panose="02020603050405020304" pitchFamily="18" charset="0"/>
                <a:ea typeface="楷体" panose="02010609060101010101" pitchFamily="49" charset="-122"/>
                <a:cs typeface="Times New Roman" panose="02020603050405020304" pitchFamily="18" charset="0"/>
              </a:rPr>
              <a:t>Hamiltonian Energy</a:t>
            </a:r>
            <a:r>
              <a:rPr lang="zh-CN" altLang="en-US">
                <a:latin typeface="Times New Roman" panose="02020603050405020304" pitchFamily="18" charset="0"/>
                <a:ea typeface="楷体" panose="02010609060101010101" pitchFamily="49" charset="-122"/>
                <a:cs typeface="Times New Roman" panose="02020603050405020304" pitchFamily="18" charset="0"/>
              </a:rPr>
              <a:t>。</a:t>
            </a:r>
          </a:p>
        </p:txBody>
      </p:sp>
      <p:graphicFrame>
        <p:nvGraphicFramePr>
          <p:cNvPr id="13" name="对象 12"/>
          <p:cNvGraphicFramePr>
            <a:graphicFrameLocks noChangeAspect="1"/>
          </p:cNvGraphicFramePr>
          <p:nvPr/>
        </p:nvGraphicFramePr>
        <p:xfrm>
          <a:off x="1829593" y="2133127"/>
          <a:ext cx="2017062" cy="686093"/>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3"/>
                      <p:cNvPicPr/>
                      <p:nvPr/>
                    </p:nvPicPr>
                    <p:blipFill>
                      <a:blip r:embed="rId9"/>
                      <a:stretch>
                        <a:fillRect/>
                      </a:stretch>
                    </p:blipFill>
                    <p:spPr>
                      <a:xfrm>
                        <a:off x="1829593" y="2133127"/>
                        <a:ext cx="2017062" cy="68609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6313771" y="2146371"/>
          <a:ext cx="2023241" cy="661940"/>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图片 4"/>
                      <p:cNvPicPr/>
                      <p:nvPr/>
                    </p:nvPicPr>
                    <p:blipFill>
                      <a:blip r:embed="rId11"/>
                      <a:stretch>
                        <a:fillRect/>
                      </a:stretch>
                    </p:blipFill>
                    <p:spPr>
                      <a:xfrm>
                        <a:off x="6313771" y="2146371"/>
                        <a:ext cx="2023241" cy="66194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4001147" y="4338937"/>
          <a:ext cx="4598568" cy="661940"/>
        </p:xfrm>
        <a:graphic>
          <a:graphicData uri="http://schemas.openxmlformats.org/presentationml/2006/ole">
            <mc:AlternateContent xmlns:mc="http://schemas.openxmlformats.org/markup-compatibility/2006">
              <mc:Choice xmlns:v="urn:schemas-microsoft-com:vml" Requires="v">
                <p:oleObj name="AxMath" r:id="rId12" imgW="1828800" imgH="1828800" progId="Equation.AxMath">
                  <p:embed/>
                </p:oleObj>
              </mc:Choice>
              <mc:Fallback>
                <p:oleObj name="AxMath" r:id="rId12" imgW="1828800" imgH="1828800" progId="Equation.AxMath">
                  <p:embed/>
                  <p:pic>
                    <p:nvPicPr>
                      <p:cNvPr id="0" name="图片 5"/>
                      <p:cNvPicPr/>
                      <p:nvPr/>
                    </p:nvPicPr>
                    <p:blipFill>
                      <a:blip r:embed="rId13"/>
                      <a:stretch>
                        <a:fillRect/>
                      </a:stretch>
                    </p:blipFill>
                    <p:spPr>
                      <a:xfrm>
                        <a:off x="4001147" y="4338937"/>
                        <a:ext cx="4598568" cy="66194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7" name="文本框 16"/>
              <p:cNvSpPr txBox="1"/>
              <p:nvPr/>
            </p:nvSpPr>
            <p:spPr>
              <a:xfrm>
                <a:off x="912585" y="5074671"/>
                <a:ext cx="7355114" cy="450764"/>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处理的是</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边界与</a:t>
                </a:r>
                <a14:m>
                  <m:oMath xmlns:m="http://schemas.openxmlformats.org/officeDocument/2006/math">
                    <m:r>
                      <m:rPr>
                        <m:sty m:val="p"/>
                      </m:rPr>
                      <a:rPr lang="en-US" altLang="zh-CN" b="0" i="0" smtClean="0">
                        <a:latin typeface="Cambria Math" panose="02040503050406030204" pitchFamily="18" charset="0"/>
                      </a:rPr>
                      <m:t>Ω</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内，训练函数如下：</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912585" y="5074671"/>
                <a:ext cx="7355114" cy="450764"/>
              </a:xfrm>
              <a:prstGeom prst="rect">
                <a:avLst/>
              </a:prstGeom>
              <a:blipFill rotWithShape="1">
                <a:blip r:embed="rId14"/>
                <a:stretch>
                  <a:fillRect l="-1" t="-86" r="9" b="67"/>
                </a:stretch>
              </a:blipFill>
            </p:spPr>
            <p:txBody>
              <a:bodyPr/>
              <a:lstStyle/>
              <a:p>
                <a:r>
                  <a:rPr lang="zh-CN" altLang="en-US">
                    <a:noFill/>
                  </a:rPr>
                  <a:t> </a:t>
                </a:r>
              </a:p>
            </p:txBody>
          </p:sp>
        </mc:Fallback>
      </mc:AlternateContent>
      <p:graphicFrame>
        <p:nvGraphicFramePr>
          <p:cNvPr id="18" name="对象 17"/>
          <p:cNvGraphicFramePr>
            <a:graphicFrameLocks noChangeAspect="1"/>
          </p:cNvGraphicFramePr>
          <p:nvPr/>
        </p:nvGraphicFramePr>
        <p:xfrm>
          <a:off x="2701708" y="5454812"/>
          <a:ext cx="9107526" cy="1317425"/>
        </p:xfrm>
        <a:graphic>
          <a:graphicData uri="http://schemas.openxmlformats.org/presentationml/2006/ole">
            <mc:AlternateContent xmlns:mc="http://schemas.openxmlformats.org/markup-compatibility/2006">
              <mc:Choice xmlns:v="urn:schemas-microsoft-com:vml" Requires="v">
                <p:oleObj name="AxMath" r:id="rId15" imgW="1828800" imgH="1828800" progId="Equation.AxMath">
                  <p:embed/>
                </p:oleObj>
              </mc:Choice>
              <mc:Fallback>
                <p:oleObj name="AxMath" r:id="rId15" imgW="1828800" imgH="1828800" progId="Equation.AxMath">
                  <p:embed/>
                  <p:pic>
                    <p:nvPicPr>
                      <p:cNvPr id="0" name="图片 14"/>
                      <p:cNvPicPr/>
                      <p:nvPr/>
                    </p:nvPicPr>
                    <p:blipFill>
                      <a:blip r:embed="rId16"/>
                      <a:stretch>
                        <a:fillRect/>
                      </a:stretch>
                    </p:blipFill>
                    <p:spPr>
                      <a:xfrm>
                        <a:off x="2701708" y="5454812"/>
                        <a:ext cx="9107526" cy="1317425"/>
                      </a:xfrm>
                      <a:prstGeom prst="rect">
                        <a:avLst/>
                      </a:prstGeom>
                    </p:spPr>
                  </p:pic>
                </p:oleObj>
              </mc:Fallback>
            </mc:AlternateContent>
          </a:graphicData>
        </a:graphic>
      </p:graphicFrame>
      <p:sp>
        <p:nvSpPr>
          <p:cNvPr id="20" name="文本框 19"/>
          <p:cNvSpPr txBox="1"/>
          <p:nvPr/>
        </p:nvSpPr>
        <p:spPr>
          <a:xfrm>
            <a:off x="491671" y="61327"/>
            <a:ext cx="14124214" cy="829945"/>
          </a:xfrm>
          <a:prstGeom prst="rect">
            <a:avLst/>
          </a:prstGeom>
          <a:noFill/>
        </p:spPr>
        <p:txBody>
          <a:bodyPr wrap="square">
            <a:spAutoFit/>
          </a:bodyPr>
          <a:lstStyle/>
          <a:p>
            <a:r>
              <a:rPr lang="en-US" altLang="zh-CN" sz="2400">
                <a:solidFill>
                  <a:srgbClr val="0070C0"/>
                </a:solidFill>
                <a:latin typeface="Times New Roman" panose="02020603050405020304" pitchFamily="18" charset="0"/>
                <a:cs typeface="Times New Roman" panose="02020603050405020304" pitchFamily="18" charset="0"/>
              </a:rPr>
              <a:t>《 PFNN: A penalty-free neural network method for solving a class of second-order boundary-value problems on complex geometries》</a:t>
            </a:r>
            <a:endParaRPr lang="zh-CN" altLang="en-US" sz="2400">
              <a:solidFill>
                <a:srgbClr val="0070C0"/>
              </a:solidFill>
              <a:latin typeface="Times New Roman" panose="02020603050405020304" pitchFamily="18" charset="0"/>
              <a:cs typeface="Times New Roman" panose="02020603050405020304" pitchFamily="18" charset="0"/>
            </a:endParaRPr>
          </a:p>
        </p:txBody>
      </p:sp>
      <p:sp>
        <p:nvSpPr>
          <p:cNvPr id="19" name="流程图: 过程 18"/>
          <p:cNvSpPr/>
          <p:nvPr/>
        </p:nvSpPr>
        <p:spPr>
          <a:xfrm>
            <a:off x="9572624" y="1078707"/>
            <a:ext cx="3586163" cy="692944"/>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ea typeface="楷体" panose="02010609060101010101" pitchFamily="49" charset="-122"/>
                <a:cs typeface="Times New Roman" panose="02020603050405020304" pitchFamily="18" charset="0"/>
              </a:rPr>
              <a:t>1. </a:t>
            </a:r>
            <a:r>
              <a:rPr lang="zh-CN" altLang="en-US">
                <a:latin typeface="Times New Roman" panose="02020603050405020304" pitchFamily="18" charset="0"/>
                <a:ea typeface="楷体" panose="02010609060101010101" pitchFamily="49" charset="-122"/>
                <a:cs typeface="Times New Roman" panose="02020603050405020304" pitchFamily="18" charset="0"/>
              </a:rPr>
              <a:t>利用泛函把原方程转为了一个弱形式</a:t>
            </a:r>
            <a:r>
              <a:rPr lang="en-US" altLang="zh-CN">
                <a:latin typeface="Times New Roman" panose="02020603050405020304" pitchFamily="18" charset="0"/>
                <a:ea typeface="楷体" panose="02010609060101010101" pitchFamily="49" charset="-122"/>
                <a:cs typeface="Times New Roman" panose="02020603050405020304" pitchFamily="18" charset="0"/>
              </a:rPr>
              <a:t>(weak form)</a:t>
            </a:r>
            <a:endParaRPr lang="zh-CN" altLang="en-US"/>
          </a:p>
        </p:txBody>
      </p:sp>
      <p:sp>
        <p:nvSpPr>
          <p:cNvPr id="21" name="流程图: 过程 20"/>
          <p:cNvSpPr/>
          <p:nvPr/>
        </p:nvSpPr>
        <p:spPr>
          <a:xfrm>
            <a:off x="9639299" y="4225326"/>
            <a:ext cx="3226595" cy="692944"/>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ea typeface="楷体" panose="02010609060101010101" pitchFamily="49" charset="-122"/>
                <a:cs typeface="Times New Roman" panose="02020603050405020304" pitchFamily="18" charset="0"/>
              </a:rPr>
              <a:t>2. use length factor instead of penalty terms</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645886" y="1045029"/>
                <a:ext cx="13585371" cy="410882"/>
              </a:xfrm>
              <a:prstGeom prst="rect">
                <a:avLst/>
              </a:prstGeom>
              <a:noFill/>
            </p:spPr>
            <p:txBody>
              <a:bodyPr wrap="square" rtlCol="0">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Step3</a:t>
                </a:r>
                <a:r>
                  <a:rPr lang="zh-CN" altLang="en-US">
                    <a:latin typeface="Times New Roman" panose="02020603050405020304" pitchFamily="18" charset="0"/>
                    <a:ea typeface="楷体" panose="02010609060101010101" pitchFamily="49" charset="-122"/>
                    <a:cs typeface="Times New Roman" panose="02020603050405020304" pitchFamily="18" charset="0"/>
                  </a:rPr>
                  <a:t>：选取了逆多重二次径向基函数来构造</a:t>
                </a:r>
                <a:r>
                  <a:rPr lang="en-US" altLang="zh-CN">
                    <a:latin typeface="Times New Roman" panose="02020603050405020304" pitchFamily="18" charset="0"/>
                    <a:ea typeface="楷体" panose="02010609060101010101" pitchFamily="49" charset="-122"/>
                    <a:cs typeface="Times New Roman" panose="02020603050405020304" pitchFamily="18" charset="0"/>
                  </a:rPr>
                  <a:t>length factor function </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645886" y="1045029"/>
                <a:ext cx="13585371" cy="410882"/>
              </a:xfrm>
              <a:prstGeom prst="rect">
                <a:avLst/>
              </a:prstGeom>
              <a:blipFill rotWithShape="1">
                <a:blip r:embed="rId3"/>
                <a:stretch>
                  <a:fillRect l="-1" t="-110" r="2" b="119"/>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645886" y="2068793"/>
          <a:ext cx="2648857" cy="882136"/>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1"/>
                      <p:cNvPicPr/>
                      <p:nvPr/>
                    </p:nvPicPr>
                    <p:blipFill>
                      <a:blip r:embed="rId5"/>
                      <a:stretch>
                        <a:fillRect/>
                      </a:stretch>
                    </p:blipFill>
                    <p:spPr>
                      <a:xfrm>
                        <a:off x="645886" y="2068793"/>
                        <a:ext cx="2648857" cy="882136"/>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4368922" y="1937911"/>
          <a:ext cx="2843504" cy="1117092"/>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5"/>
                      <p:cNvPicPr/>
                      <p:nvPr/>
                    </p:nvPicPr>
                    <p:blipFill>
                      <a:blip r:embed="rId7"/>
                      <a:stretch>
                        <a:fillRect/>
                      </a:stretch>
                    </p:blipFill>
                    <p:spPr>
                      <a:xfrm>
                        <a:off x="4368922" y="1937911"/>
                        <a:ext cx="2843504" cy="1117092"/>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8201025" y="1455911"/>
          <a:ext cx="4707731" cy="1770471"/>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7"/>
                      <p:cNvPicPr/>
                      <p:nvPr/>
                    </p:nvPicPr>
                    <p:blipFill>
                      <a:blip r:embed="rId9"/>
                      <a:stretch>
                        <a:fillRect/>
                      </a:stretch>
                    </p:blipFill>
                    <p:spPr>
                      <a:xfrm>
                        <a:off x="8201025" y="1455911"/>
                        <a:ext cx="4707731" cy="1770471"/>
                      </a:xfrm>
                      <a:prstGeom prst="rect">
                        <a:avLst/>
                      </a:prstGeom>
                    </p:spPr>
                  </p:pic>
                </p:oleObj>
              </mc:Fallback>
            </mc:AlternateContent>
          </a:graphicData>
        </a:graphic>
      </p:graphicFrame>
      <p:sp>
        <p:nvSpPr>
          <p:cNvPr id="9" name="箭头: 右 6"/>
          <p:cNvSpPr/>
          <p:nvPr/>
        </p:nvSpPr>
        <p:spPr>
          <a:xfrm>
            <a:off x="3332765" y="2263118"/>
            <a:ext cx="631268" cy="2467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箭头: 右 7"/>
          <p:cNvSpPr/>
          <p:nvPr/>
        </p:nvSpPr>
        <p:spPr>
          <a:xfrm>
            <a:off x="7040047" y="2249714"/>
            <a:ext cx="631268" cy="2467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文本框 10"/>
          <p:cNvSpPr txBox="1"/>
          <p:nvPr/>
        </p:nvSpPr>
        <p:spPr>
          <a:xfrm>
            <a:off x="645886" y="3500034"/>
            <a:ext cx="13585371" cy="410882"/>
          </a:xfrm>
          <a:prstGeom prst="rect">
            <a:avLst/>
          </a:prstGeom>
          <a:noFill/>
        </p:spPr>
        <p:txBody>
          <a:bodyPr wrap="square" rtlCol="0">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Step4</a:t>
            </a:r>
            <a:r>
              <a:rPr lang="zh-CN" altLang="en-US">
                <a:latin typeface="Times New Roman" panose="02020603050405020304" pitchFamily="18" charset="0"/>
                <a:ea typeface="楷体" panose="02010609060101010101" pitchFamily="49" charset="-122"/>
                <a:cs typeface="Times New Roman" panose="02020603050405020304" pitchFamily="18" charset="0"/>
              </a:rPr>
              <a:t>：训练网络进行求解。</a:t>
            </a:r>
          </a:p>
        </p:txBody>
      </p:sp>
      <mc:AlternateContent xmlns:mc="http://schemas.openxmlformats.org/markup-compatibility/2006" xmlns:a14="http://schemas.microsoft.com/office/drawing/2010/main">
        <mc:Choice Requires="a14">
          <p:sp>
            <p:nvSpPr>
              <p:cNvPr id="12" name="文本框 11"/>
              <p:cNvSpPr txBox="1"/>
              <p:nvPr/>
            </p:nvSpPr>
            <p:spPr>
              <a:xfrm>
                <a:off x="611502" y="4842229"/>
                <a:ext cx="14000462" cy="1988365"/>
              </a:xfrm>
              <a:prstGeom prst="rect">
                <a:avLst/>
              </a:prstGeom>
              <a:noFill/>
            </p:spPr>
            <p:txBody>
              <a:bodyPr wrap="square">
                <a:spAutoFit/>
              </a:bodyPr>
              <a:lstStyle/>
              <a:p>
                <a:pPr marL="342900" indent="-342900">
                  <a:lnSpc>
                    <a:spcPts val="2985"/>
                  </a:lnSpc>
                  <a:buFont typeface="Arial" panose="020B0604020202020204" pitchFamily="34" charset="0"/>
                  <a:buChar char="•"/>
                </a:pPr>
                <a:r>
                  <a:rPr lang="zh-CN" altLang="en-US">
                    <a:latin typeface="Times New Roman" panose="02020603050405020304" pitchFamily="18" charset="0"/>
                    <a:ea typeface="楷体" panose="02010609060101010101" pitchFamily="49" charset="-122"/>
                    <a:cs typeface="Times New Roman" panose="02020603050405020304" pitchFamily="18" charset="0"/>
                  </a:rPr>
                  <a:t>利用泛函把原方程转为了一个弱形式</a:t>
                </a:r>
                <a:r>
                  <a:rPr lang="en-US" altLang="zh-CN">
                    <a:latin typeface="Times New Roman" panose="02020603050405020304" pitchFamily="18" charset="0"/>
                    <a:ea typeface="楷体" panose="02010609060101010101" pitchFamily="49" charset="-122"/>
                    <a:cs typeface="Times New Roman" panose="02020603050405020304" pitchFamily="18" charset="0"/>
                  </a:rPr>
                  <a:t>(weak form)</a:t>
                </a:r>
                <a:r>
                  <a:rPr lang="zh-CN" altLang="en-US">
                    <a:latin typeface="Times New Roman" panose="02020603050405020304" pitchFamily="18" charset="0"/>
                    <a:ea typeface="楷体" panose="02010609060101010101" pitchFamily="49" charset="-122"/>
                    <a:cs typeface="Times New Roman" panose="02020603050405020304" pitchFamily="18" charset="0"/>
                  </a:rPr>
                  <a:t>，这样避免了二次求导，函数也不必在整个</a:t>
                </a:r>
                <a14:m>
                  <m:oMath xmlns:m="http://schemas.openxmlformats.org/officeDocument/2006/math">
                    <m:r>
                      <m:rPr>
                        <m:sty m:val="p"/>
                      </m:rPr>
                      <a:rPr lang="en-US" altLang="zh-CN" b="0" i="0" smtClean="0">
                        <a:latin typeface="Cambria Math" panose="02040503050406030204" pitchFamily="18" charset="0"/>
                      </a:rPr>
                      <m:t>Ω</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上处处二次可导</a:t>
                </a:r>
              </a:p>
              <a:p>
                <a:pPr marL="342900" indent="-342900">
                  <a:lnSpc>
                    <a:spcPts val="2985"/>
                  </a:lnSpc>
                  <a:buFont typeface="Arial" panose="020B0604020202020204" pitchFamily="34" charset="0"/>
                  <a:buChar char="•"/>
                </a:pPr>
                <a:r>
                  <a:rPr lang="zh-CN" altLang="en-US">
                    <a:latin typeface="Times New Roman" panose="02020603050405020304" pitchFamily="18" charset="0"/>
                    <a:ea typeface="楷体" panose="02010609060101010101" pitchFamily="49" charset="-122"/>
                    <a:cs typeface="Times New Roman" panose="02020603050405020304" pitchFamily="18" charset="0"/>
                  </a:rPr>
                  <a:t>没有添加任何</a:t>
                </a:r>
                <a:r>
                  <a:rPr lang="en-US" altLang="zh-CN">
                    <a:latin typeface="Times New Roman" panose="02020603050405020304" pitchFamily="18" charset="0"/>
                    <a:ea typeface="楷体" panose="02010609060101010101" pitchFamily="49" charset="-122"/>
                    <a:cs typeface="Times New Roman" panose="02020603050405020304" pitchFamily="18" charset="0"/>
                  </a:rPr>
                  <a:t>penalty terms</a:t>
                </a:r>
                <a:r>
                  <a:rPr lang="zh-CN" altLang="en-US">
                    <a:latin typeface="Times New Roman" panose="02020603050405020304" pitchFamily="18" charset="0"/>
                    <a:ea typeface="楷体" panose="02010609060101010101" pitchFamily="49" charset="-122"/>
                    <a:cs typeface="Times New Roman" panose="02020603050405020304" pitchFamily="18" charset="0"/>
                  </a:rPr>
                  <a:t>，训练速度较快</a:t>
                </a:r>
                <a:r>
                  <a:rPr lang="en-US" altLang="zh-CN">
                    <a:latin typeface="Times New Roman" panose="02020603050405020304" pitchFamily="18" charset="0"/>
                    <a:ea typeface="楷体" panose="02010609060101010101" pitchFamily="49" charset="-122"/>
                    <a:cs typeface="Times New Roman" panose="02020603050405020304" pitchFamily="18" charset="0"/>
                  </a:rPr>
                  <a:t>(</a:t>
                </a:r>
                <a:r>
                  <a:rPr lang="zh-CN" altLang="en-US">
                    <a:latin typeface="Times New Roman" panose="02020603050405020304" pitchFamily="18" charset="0"/>
                    <a:ea typeface="楷体" panose="02010609060101010101" pitchFamily="49" charset="-122"/>
                    <a:cs typeface="Times New Roman" panose="02020603050405020304" pitchFamily="18" charset="0"/>
                  </a:rPr>
                  <a:t>引入了</a:t>
                </a:r>
                <a:r>
                  <a:rPr lang="en-US" altLang="zh-CN">
                    <a:latin typeface="Times New Roman" panose="02020603050405020304" pitchFamily="18" charset="0"/>
                    <a:ea typeface="楷体" panose="02010609060101010101" pitchFamily="49" charset="-122"/>
                    <a:cs typeface="Times New Roman" panose="02020603050405020304" pitchFamily="18" charset="0"/>
                  </a:rPr>
                  <a:t>length factor function)</a:t>
                </a:r>
                <a:r>
                  <a:rPr lang="zh-CN" altLang="en-US">
                    <a:latin typeface="Times New Roman" panose="02020603050405020304" pitchFamily="18" charset="0"/>
                    <a:ea typeface="楷体" panose="02010609060101010101" pitchFamily="49" charset="-122"/>
                    <a:cs typeface="Times New Roman" panose="02020603050405020304" pitchFamily="18" charset="0"/>
                  </a:rPr>
                  <a:t>。</a:t>
                </a:r>
              </a:p>
              <a:p>
                <a:pPr marL="342900" indent="-342900">
                  <a:lnSpc>
                    <a:spcPts val="2985"/>
                  </a:lnSpc>
                  <a:buFont typeface="Arial" panose="020B0604020202020204" pitchFamily="34" charset="0"/>
                  <a:buChar char="•"/>
                </a:pPr>
                <a:r>
                  <a:rPr lang="zh-CN" altLang="en-US">
                    <a:latin typeface="Times New Roman" panose="02020603050405020304" pitchFamily="18" charset="0"/>
                    <a:ea typeface="楷体" panose="02010609060101010101" pitchFamily="49" charset="-122"/>
                    <a:cs typeface="Times New Roman" panose="02020603050405020304" pitchFamily="18" charset="0"/>
                  </a:rPr>
                  <a:t>在较复杂的几何问题上表现也较好，</a:t>
                </a:r>
                <a:r>
                  <a:rPr lang="en-US" altLang="zh-CN">
                    <a:latin typeface="Times New Roman" panose="02020603050405020304" pitchFamily="18" charset="0"/>
                    <a:ea typeface="楷体" panose="02010609060101010101" pitchFamily="49" charset="-122"/>
                    <a:cs typeface="Times New Roman" panose="02020603050405020304" pitchFamily="18" charset="0"/>
                  </a:rPr>
                  <a:t>length factor function </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可以通过从</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𝛾</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𝛾</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𝑘</m:t>
                            </m:r>
                          </m:e>
                          <m:sub>
                            <m:r>
                              <a:rPr lang="en-US" altLang="zh-CN" b="0" i="1" smtClean="0">
                                <a:latin typeface="Cambria Math" panose="02040503050406030204" pitchFamily="18" charset="0"/>
                                <a:ea typeface="Cambria Math" panose="02040503050406030204" pitchFamily="18" charset="0"/>
                              </a:rPr>
                              <m:t>0</m:t>
                            </m:r>
                          </m:sub>
                        </m:sSub>
                      </m:sub>
                    </m:sSub>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中的插值节点来构造。</a:t>
                </a:r>
              </a:p>
              <a:p>
                <a:pPr marL="342900" indent="-342900">
                  <a:lnSpc>
                    <a:spcPts val="2985"/>
                  </a:lnSpc>
                  <a:buFont typeface="Arial" panose="020B0604020202020204" pitchFamily="34" charset="0"/>
                  <a:buChar char="•"/>
                </a:pPr>
                <a:r>
                  <a:rPr lang="zh-CN" altLang="en-US">
                    <a:latin typeface="Times New Roman" panose="02020603050405020304" pitchFamily="18" charset="0"/>
                    <a:ea typeface="楷体" panose="02010609060101010101" pitchFamily="49" charset="-122"/>
                    <a:cs typeface="Times New Roman" panose="02020603050405020304" pitchFamily="18" charset="0"/>
                  </a:rPr>
                  <a:t>以往学者也有提出来和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 很类似的思路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𝐺</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 </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，但是其对于 </a:t>
                </a:r>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a:latin typeface="Times New Roman" panose="02020603050405020304" pitchFamily="18" charset="0"/>
                    <a:ea typeface="楷体" panose="02010609060101010101" pitchFamily="49" charset="-122"/>
                    <a:cs typeface="Times New Roman" panose="02020603050405020304" pitchFamily="18" charset="0"/>
                  </a:rPr>
                  <a:t> 大多构造成</a:t>
                </a:r>
                <a:r>
                  <a:rPr lang="en-US" altLang="zh-CN">
                    <a:latin typeface="Times New Roman" panose="02020603050405020304" pitchFamily="18" charset="0"/>
                    <a:ea typeface="楷体" panose="02010609060101010101" pitchFamily="49" charset="-122"/>
                    <a:cs typeface="Times New Roman" panose="02020603050405020304" pitchFamily="18" charset="0"/>
                  </a:rPr>
                  <a:t>spline interpolations</a:t>
                </a:r>
                <a:r>
                  <a:rPr lang="zh-CN" altLang="en-US">
                    <a:latin typeface="Times New Roman" panose="02020603050405020304" pitchFamily="18" charset="0"/>
                    <a:ea typeface="楷体" panose="02010609060101010101" pitchFamily="49" charset="-122"/>
                    <a:cs typeface="Times New Roman" panose="02020603050405020304" pitchFamily="18" charset="0"/>
                  </a:rPr>
                  <a:t>，仅仅适用于低维度空间中的简单几何形状</a:t>
                </a:r>
                <a:r>
                  <a:rPr lang="en-US" altLang="zh-CN">
                    <a:latin typeface="Times New Roman" panose="02020603050405020304" pitchFamily="18" charset="0"/>
                    <a:ea typeface="楷体" panose="02010609060101010101" pitchFamily="49" charset="-122"/>
                    <a:cs typeface="Times New Roman" panose="02020603050405020304" pitchFamily="18" charset="0"/>
                  </a:rPr>
                  <a:t>.</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11502" y="4842229"/>
                <a:ext cx="14000462" cy="1988365"/>
              </a:xfrm>
              <a:prstGeom prst="rect">
                <a:avLst/>
              </a:prstGeom>
              <a:blipFill rotWithShape="1">
                <a:blip r:embed="rId10"/>
                <a:stretch>
                  <a:fillRect l="-5" t="-18" r="4" b="27"/>
                </a:stretch>
              </a:blipFill>
            </p:spPr>
            <p:txBody>
              <a:bodyPr/>
              <a:lstStyle/>
              <a:p>
                <a:r>
                  <a:rPr lang="zh-CN" altLang="en-US">
                    <a:noFill/>
                  </a:rPr>
                  <a:t> </a:t>
                </a:r>
              </a:p>
            </p:txBody>
          </p:sp>
        </mc:Fallback>
      </mc:AlternateContent>
      <p:sp>
        <p:nvSpPr>
          <p:cNvPr id="13" name="文本框 12"/>
          <p:cNvSpPr txBox="1"/>
          <p:nvPr/>
        </p:nvSpPr>
        <p:spPr>
          <a:xfrm>
            <a:off x="927336" y="4319009"/>
            <a:ext cx="2159566" cy="523220"/>
          </a:xfrm>
          <a:prstGeom prst="rect">
            <a:avLst/>
          </a:prstGeom>
          <a:noFill/>
        </p:spPr>
        <p:txBody>
          <a:bodyPr wrap="none" rtlCol="0">
            <a:spAutoFit/>
          </a:bodyPr>
          <a:lstStyle/>
          <a:p>
            <a:r>
              <a:rPr lang="en-US" altLang="zh-CN" sz="2800">
                <a:latin typeface="Times New Roman" panose="02020603050405020304" pitchFamily="18" charset="0"/>
                <a:ea typeface="楷体" panose="02010609060101010101" pitchFamily="49" charset="-122"/>
                <a:cs typeface="Times New Roman" panose="02020603050405020304" pitchFamily="18" charset="0"/>
              </a:rPr>
              <a:t>Advantage</a:t>
            </a:r>
            <a:r>
              <a:rPr lang="zh-CN" altLang="en-US" sz="280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14" name="文本框 13"/>
          <p:cNvSpPr txBox="1"/>
          <p:nvPr/>
        </p:nvSpPr>
        <p:spPr>
          <a:xfrm>
            <a:off x="491671" y="61327"/>
            <a:ext cx="14124214" cy="830997"/>
          </a:xfrm>
          <a:prstGeom prst="rect">
            <a:avLst/>
          </a:prstGeom>
          <a:noFill/>
        </p:spPr>
        <p:txBody>
          <a:bodyPr wrap="square">
            <a:spAutoFit/>
          </a:bodyPr>
          <a:lstStyle/>
          <a:p>
            <a:r>
              <a:rPr lang="en-US" altLang="zh-CN" sz="2400">
                <a:solidFill>
                  <a:srgbClr val="0070C0"/>
                </a:solidFill>
                <a:latin typeface="Times New Roman" panose="02020603050405020304" pitchFamily="18" charset="0"/>
                <a:cs typeface="Times New Roman" panose="02020603050405020304" pitchFamily="18" charset="0"/>
              </a:rPr>
              <a:t>《 PFNN: A penalty-free neural network method for solving a class of second-order boundary-value problems on complex geometries 》</a:t>
            </a:r>
            <a:endParaRPr lang="zh-CN" altLang="en-US" sz="2400">
              <a:solidFill>
                <a:srgbClr val="0070C0"/>
              </a:solidFill>
              <a:latin typeface="Times New Roman" panose="02020603050405020304" pitchFamily="18" charset="0"/>
              <a:cs typeface="Times New Roman" panose="02020603050405020304" pitchFamily="18" charset="0"/>
            </a:endParaRPr>
          </a:p>
        </p:txBody>
      </p:sp>
      <p:sp>
        <p:nvSpPr>
          <p:cNvPr id="15" name="流程图: 过程 14"/>
          <p:cNvSpPr/>
          <p:nvPr/>
        </p:nvSpPr>
        <p:spPr>
          <a:xfrm>
            <a:off x="4521993" y="3323413"/>
            <a:ext cx="3771901" cy="70432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ea typeface="楷体" panose="02010609060101010101" pitchFamily="49" charset="-122"/>
                <a:cs typeface="Times New Roman" panose="02020603050405020304" pitchFamily="18" charset="0"/>
              </a:rPr>
              <a:t>3. </a:t>
            </a:r>
            <a:r>
              <a:rPr lang="zh-CN" altLang="en-US">
                <a:latin typeface="Times New Roman" panose="02020603050405020304" pitchFamily="18" charset="0"/>
                <a:ea typeface="楷体" panose="02010609060101010101" pitchFamily="49" charset="-122"/>
                <a:cs typeface="Times New Roman" panose="02020603050405020304" pitchFamily="18" charset="0"/>
              </a:rPr>
              <a:t>在复杂几何问题</a:t>
            </a:r>
            <a:r>
              <a:rPr lang="en-US" altLang="zh-CN">
                <a:latin typeface="Times New Roman" panose="02020603050405020304" pitchFamily="18" charset="0"/>
                <a:ea typeface="楷体" panose="02010609060101010101" pitchFamily="49" charset="-122"/>
                <a:cs typeface="Times New Roman" panose="02020603050405020304" pitchFamily="18" charset="0"/>
              </a:rPr>
              <a:t>(with complex boundary)</a:t>
            </a:r>
            <a:r>
              <a:rPr lang="zh-CN" altLang="en-US">
                <a:latin typeface="Times New Roman" panose="02020603050405020304" pitchFamily="18" charset="0"/>
                <a:ea typeface="楷体" panose="02010609060101010101" pitchFamily="49" charset="-122"/>
                <a:cs typeface="Times New Roman" panose="02020603050405020304" pitchFamily="18" charset="0"/>
              </a:rPr>
              <a:t>上表现较好</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p:cNvSpPr txBox="1">
            <a:spLocks noChangeAspect="1" noChangeArrowheads="1"/>
          </p:cNvSpPr>
          <p:nvPr/>
        </p:nvSpPr>
        <p:spPr bwMode="auto">
          <a:xfrm>
            <a:off x="542925" y="1007270"/>
            <a:ext cx="13157200" cy="63222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240665" indent="-240665" algn="l" defTabSz="962660" rtl="0" eaLnBrk="1" latinLnBrk="0" hangingPunct="1">
              <a:lnSpc>
                <a:spcPct val="90000"/>
              </a:lnSpc>
              <a:spcBef>
                <a:spcPts val="1055"/>
              </a:spcBef>
              <a:buFont typeface="Arial" panose="020B0604020202020204" pitchFamily="34" charset="0"/>
              <a:buChar char="•"/>
              <a:defRPr sz="2945" kern="1200">
                <a:solidFill>
                  <a:schemeClr val="tx1"/>
                </a:solidFill>
                <a:latin typeface="Times New Roman" panose="02020603050405020304" pitchFamily="18" charset="0"/>
                <a:ea typeface="楷体" panose="02010609060101010101" pitchFamily="49" charset="-122"/>
                <a:cs typeface="+mn-cs"/>
              </a:defRPr>
            </a:lvl1pPr>
            <a:lvl2pPr marL="721995" indent="-240665" algn="l" defTabSz="962660" rtl="0" eaLnBrk="1" latinLnBrk="0" hangingPunct="1">
              <a:lnSpc>
                <a:spcPct val="90000"/>
              </a:lnSpc>
              <a:spcBef>
                <a:spcPts val="525"/>
              </a:spcBef>
              <a:buFont typeface="Arial" panose="020B0604020202020204" pitchFamily="34" charset="0"/>
              <a:buChar char="•"/>
              <a:defRPr sz="2525" kern="1200">
                <a:solidFill>
                  <a:schemeClr val="tx1"/>
                </a:solidFill>
                <a:latin typeface="Times New Roman" panose="02020603050405020304" pitchFamily="18" charset="0"/>
                <a:ea typeface="楷体" panose="02010609060101010101" pitchFamily="49" charset="-122"/>
                <a:cs typeface="+mn-cs"/>
              </a:defRPr>
            </a:lvl2pPr>
            <a:lvl3pPr marL="1203325" indent="-240665" algn="l" defTabSz="962660" rtl="0" eaLnBrk="1" latinLnBrk="0" hangingPunct="1">
              <a:lnSpc>
                <a:spcPct val="90000"/>
              </a:lnSpc>
              <a:spcBef>
                <a:spcPts val="525"/>
              </a:spcBef>
              <a:buFont typeface="Arial" panose="020B0604020202020204" pitchFamily="34" charset="0"/>
              <a:buChar char="•"/>
              <a:defRPr sz="2105" kern="1200">
                <a:solidFill>
                  <a:schemeClr val="tx1"/>
                </a:solidFill>
                <a:latin typeface="Times New Roman" panose="02020603050405020304" pitchFamily="18" charset="0"/>
                <a:ea typeface="楷体" panose="02010609060101010101" pitchFamily="49" charset="-122"/>
                <a:cs typeface="+mn-cs"/>
              </a:defRPr>
            </a:lvl3pPr>
            <a:lvl4pPr marL="168402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Times New Roman" panose="02020603050405020304" pitchFamily="18" charset="0"/>
                <a:ea typeface="楷体" panose="02010609060101010101" pitchFamily="49" charset="-122"/>
                <a:cs typeface="+mn-cs"/>
              </a:defRPr>
            </a:lvl4pPr>
            <a:lvl5pPr marL="216535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Times New Roman" panose="02020603050405020304" pitchFamily="18" charset="0"/>
                <a:ea typeface="楷体" panose="02010609060101010101" pitchFamily="49" charset="-122"/>
                <a:cs typeface="+mn-cs"/>
              </a:defRPr>
            </a:lvl5pPr>
            <a:lvl6pPr marL="264668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6pPr>
            <a:lvl7pPr marL="312801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7pPr>
            <a:lvl8pPr marL="360934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8pPr>
            <a:lvl9pPr marL="409067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9pPr>
          </a:lstStyle>
          <a:p>
            <a:r>
              <a:rPr lang="en-US" altLang="zh-CN" sz="2070">
                <a:latin typeface="Times New Roman" panose="02020603050405020304" pitchFamily="18" charset="0"/>
                <a:ea typeface="楷体" panose="02010609060101010101" pitchFamily="49" charset="-122"/>
                <a:cs typeface="Times New Roman" panose="02020603050405020304" pitchFamily="18" charset="0"/>
              </a:rPr>
              <a:t>length factor function</a:t>
            </a:r>
            <a:r>
              <a:rPr lang="zh-CN" altLang="en-US" sz="2070">
                <a:latin typeface="Times New Roman" panose="02020603050405020304" pitchFamily="18" charset="0"/>
                <a:ea typeface="楷体" panose="02010609060101010101" pitchFamily="49" charset="-122"/>
                <a:cs typeface="Times New Roman" panose="02020603050405020304" pitchFamily="18" charset="0"/>
              </a:rPr>
              <a:t>构造详解：</a:t>
            </a:r>
            <a:endParaRPr lang="en-US" altLang="zh-CN" sz="2070">
              <a:cs typeface="Times New Roman" panose="02020603050405020304" pitchFamily="18" charset="0"/>
            </a:endParaRPr>
          </a:p>
        </p:txBody>
      </p:sp>
      <p:sp>
        <p:nvSpPr>
          <p:cNvPr id="4" name="文本框 3"/>
          <p:cNvSpPr txBox="1"/>
          <p:nvPr/>
        </p:nvSpPr>
        <p:spPr>
          <a:xfrm>
            <a:off x="491671" y="61327"/>
            <a:ext cx="14124214" cy="830997"/>
          </a:xfrm>
          <a:prstGeom prst="rect">
            <a:avLst/>
          </a:prstGeom>
          <a:noFill/>
        </p:spPr>
        <p:txBody>
          <a:bodyPr wrap="square">
            <a:spAutoFit/>
          </a:bodyPr>
          <a:lstStyle/>
          <a:p>
            <a:r>
              <a:rPr lang="en-US" altLang="zh-CN" sz="2400">
                <a:solidFill>
                  <a:srgbClr val="0070C0"/>
                </a:solidFill>
                <a:latin typeface="Times New Roman" panose="02020603050405020304" pitchFamily="18" charset="0"/>
                <a:cs typeface="Times New Roman" panose="02020603050405020304" pitchFamily="18" charset="0"/>
              </a:rPr>
              <a:t>《 PFNN: A penalty-free neural network method for solving a class of second-order boundary-value problems on complex geometries 》</a:t>
            </a:r>
            <a:endParaRPr lang="zh-CN" altLang="en-US" sz="2400">
              <a:solidFill>
                <a:srgbClr val="0070C0"/>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3"/>
          <a:srcRect t="4271"/>
          <a:stretch>
            <a:fillRect/>
          </a:stretch>
        </p:blipFill>
        <p:spPr>
          <a:xfrm>
            <a:off x="1650791" y="1340146"/>
            <a:ext cx="11409779" cy="2720385"/>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67113" y="4193156"/>
                <a:ext cx="6950749" cy="439992"/>
              </a:xfrm>
              <a:prstGeom prst="rect">
                <a:avLst/>
              </a:prstGeom>
              <a:noFill/>
            </p:spPr>
            <p:txBody>
              <a:bodyPr wrap="none" rtlCol="0">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第一步：构造出来一对</a:t>
                </a:r>
                <a:r>
                  <a:rPr lang="en-US" altLang="zh-CN">
                    <a:latin typeface="Times New Roman" panose="02020603050405020304" pitchFamily="18" charset="0"/>
                    <a:ea typeface="楷体" panose="02010609060101010101" pitchFamily="49" charset="-122"/>
                    <a:cs typeface="Times New Roman" panose="02020603050405020304" pitchFamily="18" charset="0"/>
                  </a:rPr>
                  <a:t>companion </a:t>
                </a:r>
                <a14:m>
                  <m:oMath xmlns:m="http://schemas.openxmlformats.org/officeDocument/2006/math">
                    <m:r>
                      <a:rPr lang="en-US" altLang="zh-CN" b="0" i="0" smtClean="0">
                        <a:latin typeface="Cambria Math" panose="02040503050406030204" pitchFamily="18" charset="0"/>
                        <a:ea typeface="楷体" panose="02010609060101010101" pitchFamily="49" charset="-122"/>
                      </a:rPr>
                      <m:t>{</m:t>
                    </m:r>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𝛾</m:t>
                        </m:r>
                      </m:e>
                      <m:sub>
                        <m:r>
                          <a:rPr lang="en-US" altLang="zh-CN" b="0" i="1" smtClean="0">
                            <a:latin typeface="Cambria Math" panose="02040503050406030204" pitchFamily="18" charset="0"/>
                            <a:ea typeface="楷体" panose="02010609060101010101" pitchFamily="49" charset="-122"/>
                          </a:rPr>
                          <m:t>𝑘</m:t>
                        </m:r>
                      </m:sub>
                    </m:sSub>
                    <m:r>
                      <a:rPr lang="en-US" altLang="zh-CN" b="0" i="1" smtClean="0">
                        <a:latin typeface="Cambria Math" panose="02040503050406030204" pitchFamily="18" charset="0"/>
                        <a:ea typeface="楷体" panose="02010609060101010101" pitchFamily="49" charset="-122"/>
                      </a:rPr>
                      <m:t>,</m:t>
                    </m:r>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𝛾</m:t>
                        </m:r>
                      </m:e>
                      <m:sub>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𝑘</m:t>
                            </m:r>
                          </m:e>
                          <m:sub>
                            <m:r>
                              <a:rPr lang="en-US" altLang="zh-CN" b="0" i="1" smtClean="0">
                                <a:latin typeface="Cambria Math" panose="02040503050406030204" pitchFamily="18" charset="0"/>
                                <a:ea typeface="楷体" panose="02010609060101010101" pitchFamily="49" charset="-122"/>
                              </a:rPr>
                              <m:t>0</m:t>
                            </m:r>
                          </m:sub>
                        </m:sSub>
                      </m:sub>
                    </m:sSub>
                    <m:r>
                      <a:rPr lang="en-US" altLang="zh-CN" b="0" i="0" smtClean="0">
                        <a:latin typeface="Cambria Math" panose="02040503050406030204" pitchFamily="18" charset="0"/>
                        <a:ea typeface="楷体" panose="02010609060101010101" pitchFamily="49" charset="-122"/>
                      </a:rPr>
                      <m:t>}(</m:t>
                    </m:r>
                    <m:d>
                      <m:dPr>
                        <m:begChr m:val="{"/>
                        <m:endChr m:val="}"/>
                        <m:ctrlPr>
                          <a:rPr lang="en-US" altLang="zh-CN" b="0" i="1" smtClean="0">
                            <a:latin typeface="Cambria Math" panose="02040503050406030204" pitchFamily="18" charset="0"/>
                            <a:ea typeface="楷体" panose="02010609060101010101" pitchFamily="49" charset="-122"/>
                          </a:rPr>
                        </m:ctrlPr>
                      </m:dPr>
                      <m:e>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𝛾</m:t>
                            </m:r>
                          </m:e>
                          <m:sub>
                            <m:r>
                              <a:rPr lang="en-US" altLang="zh-CN" b="0" i="1" smtClean="0">
                                <a:latin typeface="Cambria Math" panose="02040503050406030204" pitchFamily="18" charset="0"/>
                                <a:ea typeface="楷体" panose="02010609060101010101" pitchFamily="49" charset="-122"/>
                              </a:rPr>
                              <m:t>1</m:t>
                            </m:r>
                          </m:sub>
                        </m:sSub>
                        <m:r>
                          <a:rPr lang="en-US" altLang="zh-CN" b="0" i="1" smtClean="0">
                            <a:latin typeface="Cambria Math" panose="02040503050406030204" pitchFamily="18" charset="0"/>
                            <a:ea typeface="楷体" panose="02010609060101010101" pitchFamily="49" charset="-122"/>
                          </a:rPr>
                          <m:t>,</m:t>
                        </m:r>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𝛾</m:t>
                            </m:r>
                          </m:e>
                          <m:sub>
                            <m:r>
                              <a:rPr lang="en-US" altLang="zh-CN" b="0" i="1" smtClean="0">
                                <a:latin typeface="Cambria Math" panose="02040503050406030204" pitchFamily="18" charset="0"/>
                                <a:ea typeface="楷体" panose="02010609060101010101" pitchFamily="49" charset="-122"/>
                              </a:rPr>
                              <m:t>3</m:t>
                            </m:r>
                          </m:sub>
                        </m:sSub>
                      </m:e>
                    </m:d>
                    <m:r>
                      <a:rPr lang="en-US" altLang="zh-CN" b="0" i="1" smtClean="0">
                        <a:latin typeface="Cambria Math" panose="02040503050406030204" pitchFamily="18" charset="0"/>
                        <a:ea typeface="楷体" panose="02010609060101010101" pitchFamily="49" charset="-122"/>
                      </a:rPr>
                      <m:t>,</m:t>
                    </m:r>
                    <m:d>
                      <m:dPr>
                        <m:begChr m:val="{"/>
                        <m:endChr m:val="}"/>
                        <m:ctrlPr>
                          <a:rPr lang="en-US" altLang="zh-CN" b="0" i="1" smtClean="0">
                            <a:latin typeface="Cambria Math" panose="02040503050406030204" pitchFamily="18" charset="0"/>
                            <a:ea typeface="楷体" panose="02010609060101010101" pitchFamily="49" charset="-122"/>
                          </a:rPr>
                        </m:ctrlPr>
                      </m:dPr>
                      <m:e>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𝛾</m:t>
                            </m:r>
                          </m:e>
                          <m:sub>
                            <m:r>
                              <a:rPr lang="en-US" altLang="zh-CN" b="0" i="1" smtClean="0">
                                <a:latin typeface="Cambria Math" panose="02040503050406030204" pitchFamily="18" charset="0"/>
                                <a:ea typeface="楷体" panose="02010609060101010101" pitchFamily="49" charset="-122"/>
                              </a:rPr>
                              <m:t>2</m:t>
                            </m:r>
                          </m:sub>
                        </m:sSub>
                        <m:r>
                          <a:rPr lang="en-US" altLang="zh-CN" i="1">
                            <a:latin typeface="Cambria Math" panose="02040503050406030204" pitchFamily="18" charset="0"/>
                            <a:ea typeface="楷体" panose="02010609060101010101" pitchFamily="49" charset="-122"/>
                          </a:rPr>
                          <m:t>,</m:t>
                        </m:r>
                        <m:sSub>
                          <m:sSubPr>
                            <m:ctrlPr>
                              <a:rPr lang="en-US" altLang="zh-CN" i="1">
                                <a:latin typeface="Cambria Math" panose="02040503050406030204" pitchFamily="18" charset="0"/>
                                <a:ea typeface="楷体" panose="02010609060101010101" pitchFamily="49" charset="-122"/>
                              </a:rPr>
                            </m:ctrlPr>
                          </m:sSubPr>
                          <m:e>
                            <m:r>
                              <a:rPr lang="en-US" altLang="zh-CN" i="1">
                                <a:latin typeface="Cambria Math" panose="02040503050406030204" pitchFamily="18" charset="0"/>
                                <a:ea typeface="楷体" panose="02010609060101010101" pitchFamily="49" charset="-122"/>
                              </a:rPr>
                              <m:t>𝛾</m:t>
                            </m:r>
                          </m:e>
                          <m:sub>
                            <m:r>
                              <a:rPr lang="en-US" altLang="zh-CN" b="0" i="1" smtClean="0">
                                <a:latin typeface="Cambria Math" panose="02040503050406030204" pitchFamily="18" charset="0"/>
                                <a:ea typeface="楷体" panose="02010609060101010101" pitchFamily="49" charset="-122"/>
                              </a:rPr>
                              <m:t>4</m:t>
                            </m:r>
                          </m:sub>
                        </m:sSub>
                      </m:e>
                    </m:d>
                    <m:r>
                      <a:rPr lang="en-US" altLang="zh-CN" b="0" i="1" smtClean="0">
                        <a:latin typeface="Cambria Math" panose="02040503050406030204" pitchFamily="18" charset="0"/>
                        <a:ea typeface="楷体" panose="02010609060101010101" pitchFamily="49" charset="-122"/>
                      </a:rPr>
                      <m:t>)</m:t>
                    </m:r>
                  </m:oMath>
                </a14:m>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67113" y="4193156"/>
                <a:ext cx="6950749" cy="439992"/>
              </a:xfrm>
              <a:prstGeom prst="rect">
                <a:avLst/>
              </a:prstGeom>
              <a:blipFill rotWithShape="1">
                <a:blip r:embed="rId4"/>
                <a:stretch>
                  <a:fillRect l="-1" t="-57" r="1"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67113" y="4710028"/>
                <a:ext cx="4943475" cy="439992"/>
              </a:xfrm>
              <a:prstGeom prst="rect">
                <a:avLst/>
              </a:prstGeom>
              <a:noFill/>
            </p:spPr>
            <p:txBody>
              <a:bodyPr wrap="square" rtlCol="0">
                <a:spAutoFit/>
              </a:bodyPr>
              <a:lstStyle/>
              <a:p>
                <a:r>
                  <a:rPr lang="zh-CN" altLang="en-US">
                    <a:latin typeface="楷体" panose="02010609060101010101" pitchFamily="49" charset="-122"/>
                    <a:ea typeface="楷体" panose="02010609060101010101" pitchFamily="49" charset="-122"/>
                  </a:rPr>
                  <a:t>第二步：寻找</a:t>
                </a:r>
                <a14:m>
                  <m:oMath xmlns:m="http://schemas.openxmlformats.org/officeDocument/2006/math">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𝛾</m:t>
                        </m:r>
                      </m:e>
                      <m:sub>
                        <m:r>
                          <a:rPr lang="en-US" altLang="zh-CN" b="0" i="1" smtClean="0">
                            <a:latin typeface="Cambria Math" panose="02040503050406030204" pitchFamily="18" charset="0"/>
                            <a:ea typeface="楷体" panose="02010609060101010101" pitchFamily="49" charset="-122"/>
                          </a:rPr>
                          <m:t>𝑘</m:t>
                        </m:r>
                      </m:sub>
                    </m:sSub>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𝐷</m:t>
                    </m:r>
                  </m:oMath>
                </a14:m>
                <a:r>
                  <a:rPr lang="zh-CN" altLang="en-US">
                    <a:latin typeface="楷体" panose="02010609060101010101" pitchFamily="49" charset="-122"/>
                    <a:ea typeface="楷体" panose="02010609060101010101" pitchFamily="49" charset="-122"/>
                  </a:rPr>
                  <a:t>，以及对应的</a:t>
                </a:r>
                <a14:m>
                  <m:oMath xmlns:m="http://schemas.openxmlformats.org/officeDocument/2006/math">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𝛾</m:t>
                        </m:r>
                      </m:e>
                      <m:sub>
                        <m:sSub>
                          <m:sSubPr>
                            <m:ctrlPr>
                              <a:rPr lang="en-US" altLang="zh-CN" b="0" i="1" smtClean="0">
                                <a:latin typeface="Cambria Math" panose="02040503050406030204" pitchFamily="18" charset="0"/>
                                <a:ea typeface="楷体" panose="02010609060101010101" pitchFamily="49" charset="-122"/>
                              </a:rPr>
                            </m:ctrlPr>
                          </m:sSubPr>
                          <m:e>
                            <m:r>
                              <a:rPr lang="en-US" altLang="zh-CN" b="0" i="1" smtClean="0">
                                <a:latin typeface="Cambria Math" panose="02040503050406030204" pitchFamily="18" charset="0"/>
                                <a:ea typeface="楷体" panose="02010609060101010101" pitchFamily="49" charset="-122"/>
                              </a:rPr>
                              <m:t>𝑘</m:t>
                            </m:r>
                          </m:e>
                          <m:sub>
                            <m:r>
                              <a:rPr lang="en-US" altLang="zh-CN" b="0" i="1" smtClean="0">
                                <a:latin typeface="Cambria Math" panose="02040503050406030204" pitchFamily="18" charset="0"/>
                                <a:ea typeface="楷体" panose="02010609060101010101" pitchFamily="49" charset="-122"/>
                              </a:rPr>
                              <m:t>0</m:t>
                            </m:r>
                          </m:sub>
                        </m:sSub>
                      </m:sub>
                    </m:sSub>
                  </m:oMath>
                </a14:m>
                <a:endParaRPr lang="zh-CN" altLang="en-US">
                  <a:latin typeface="楷体" panose="02010609060101010101" pitchFamily="49" charset="-122"/>
                  <a:ea typeface="楷体" panose="02010609060101010101" pitchFamily="49"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67113" y="4710028"/>
                <a:ext cx="4943475" cy="439992"/>
              </a:xfrm>
              <a:prstGeom prst="rect">
                <a:avLst/>
              </a:prstGeom>
              <a:blipFill rotWithShape="1">
                <a:blip r:embed="rId5"/>
                <a:stretch>
                  <a:fillRect l="-1" t="-53" r="1" b="39"/>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nvGraphicFramePr>
        <p:xfrm>
          <a:off x="2301875" y="2540000"/>
          <a:ext cx="582613" cy="228600"/>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1"/>
                      <p:cNvPicPr/>
                      <p:nvPr/>
                    </p:nvPicPr>
                    <p:blipFill>
                      <a:blip r:embed="rId7"/>
                      <a:stretch>
                        <a:fillRect/>
                      </a:stretch>
                    </p:blipFill>
                    <p:spPr>
                      <a:xfrm>
                        <a:off x="2301875" y="2540000"/>
                        <a:ext cx="582613" cy="2286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文本框 12"/>
              <p:cNvSpPr txBox="1"/>
              <p:nvPr/>
            </p:nvSpPr>
            <p:spPr>
              <a:xfrm>
                <a:off x="585785" y="5202549"/>
                <a:ext cx="4943475" cy="785793"/>
              </a:xfrm>
              <a:prstGeom prst="rect">
                <a:avLst/>
              </a:prstGeom>
              <a:noFill/>
            </p:spPr>
            <p:txBody>
              <a:bodyPr wrap="square" rtlCol="0">
                <a:spAutoFit/>
              </a:bodyPr>
              <a:lstStyle/>
              <a:p>
                <a:r>
                  <a:rPr lang="zh-CN" altLang="en-US">
                    <a:latin typeface="楷体" panose="02010609060101010101" pitchFamily="49" charset="-122"/>
                    <a:ea typeface="楷体" panose="02010609060101010101" pitchFamily="49" charset="-122"/>
                  </a:rPr>
                  <a:t>第三步：对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zh-CN" altLang="en-US" i="1" smtClean="0">
                            <a:latin typeface="Cambria Math" panose="02040503050406030204" pitchFamily="18" charset="0"/>
                          </a:rPr>
                          <m:t>𝛾</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i="1">
                                <a:latin typeface="Cambria Math" panose="02040503050406030204" pitchFamily="18" charset="0"/>
                              </a:rPr>
                              <m:t>0</m:t>
                            </m:r>
                          </m:sub>
                        </m:sSub>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𝛾</m:t>
                        </m:r>
                      </m:e>
                      <m:sub>
                        <m:r>
                          <a:rPr lang="en-US" altLang="zh-CN" b="0" i="1" smtClean="0">
                            <a:latin typeface="Cambria Math" panose="02040503050406030204" pitchFamily="18" charset="0"/>
                            <a:ea typeface="Cambria Math" panose="02040503050406030204" pitchFamily="18" charset="0"/>
                          </a:rPr>
                          <m:t>𝑘</m:t>
                        </m:r>
                      </m:sub>
                    </m:sSub>
                  </m:oMath>
                </a14:m>
                <a:r>
                  <a:rPr lang="zh-CN" altLang="en-US">
                    <a:latin typeface="楷体" panose="02010609060101010101" pitchFamily="49" charset="-122"/>
                    <a:ea typeface="楷体" panose="02010609060101010101" pitchFamily="49" charset="-122"/>
                  </a:rPr>
                  <a:t>抽取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oMath>
                </a14:m>
                <a:r>
                  <a:rPr lang="zh-CN" altLang="en-US">
                    <a:latin typeface="楷体" panose="02010609060101010101" pitchFamily="49" charset="-122"/>
                    <a:ea typeface="楷体" panose="02010609060101010101" pitchFamily="49" charset="-122"/>
                  </a:rPr>
                  <a:t>个不同的点，记为</a:t>
                </a:r>
                <a14:m>
                  <m:oMath xmlns:m="http://schemas.openxmlformats.org/officeDocument/2006/math">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p>
                        <m:r>
                          <a:rPr lang="en-US" altLang="zh-CN" i="1">
                            <a:latin typeface="Cambria Math" panose="02040503050406030204" pitchFamily="18" charset="0"/>
                          </a:rPr>
                          <m:t>𝑘</m:t>
                        </m:r>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p>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sup>
                    </m:sSup>
                    <m:r>
                      <a:rPr lang="en-US" altLang="zh-CN" b="0" i="1" smtClean="0">
                        <a:latin typeface="Cambria Math" panose="02040503050406030204" pitchFamily="18" charset="0"/>
                      </a:rPr>
                      <m:t>∈</m:t>
                    </m:r>
                  </m:oMath>
                </a14:m>
                <a:r>
                  <a:rPr lang="en-US" altLang="zh-CN">
                    <a:latin typeface="楷体" panose="02010609060101010101" pitchFamily="49" charset="-122"/>
                    <a:ea typeface="楷体" panose="02010609060101010101" pitchFamily="49" charset="-122"/>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zh-CN" altLang="en-US" i="1">
                            <a:latin typeface="Cambria Math" panose="02040503050406030204" pitchFamily="18" charset="0"/>
                          </a:rPr>
                          <m:t>𝛾</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0</m:t>
                            </m:r>
                          </m:sub>
                        </m:sSub>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𝛾</m:t>
                        </m:r>
                      </m:e>
                      <m:sub>
                        <m:r>
                          <a:rPr lang="en-US" altLang="zh-CN" i="1">
                            <a:latin typeface="Cambria Math" panose="02040503050406030204" pitchFamily="18" charset="0"/>
                            <a:ea typeface="Cambria Math" panose="02040503050406030204" pitchFamily="18" charset="0"/>
                          </a:rPr>
                          <m:t>𝑘</m:t>
                        </m:r>
                      </m:sub>
                    </m:sSub>
                  </m:oMath>
                </a14:m>
                <a:endParaRPr lang="zh-CN" altLang="en-US">
                  <a:latin typeface="楷体" panose="02010609060101010101" pitchFamily="49" charset="-122"/>
                  <a:ea typeface="楷体" panose="02010609060101010101" pitchFamily="49"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85785" y="5202549"/>
                <a:ext cx="4943475" cy="785793"/>
              </a:xfrm>
              <a:prstGeom prst="rect">
                <a:avLst/>
              </a:prstGeom>
              <a:blipFill rotWithShape="1">
                <a:blip r:embed="rId8"/>
                <a:stretch>
                  <a:fillRect l="-6" t="-80" r="6"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921097" y="4244112"/>
                <a:ext cx="5022144" cy="410882"/>
              </a:xfrm>
              <a:prstGeom prst="rect">
                <a:avLst/>
              </a:prstGeom>
              <a:noFill/>
            </p:spPr>
            <p:txBody>
              <a:bodyPr wrap="none" rtlCol="0">
                <a:spAutoFit/>
              </a:bodyPr>
              <a:lstStyle/>
              <a:p>
                <a:r>
                  <a:rPr lang="zh-CN" altLang="en-US">
                    <a:latin typeface="楷体" panose="02010609060101010101" pitchFamily="49" charset="-122"/>
                    <a:ea typeface="楷体" panose="02010609060101010101" pitchFamily="49" charset="-122"/>
                  </a:rPr>
                  <a:t>第四步：对于每一个满足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𝑘</m:t>
                        </m:r>
                      </m:sub>
                    </m:sSub>
                    <m:r>
                      <a:rPr lang="en-US" altLang="zh-CN"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𝐷</m:t>
                    </m:r>
                  </m:oMath>
                </a14:m>
                <a:r>
                  <a:rPr lang="zh-CN" altLang="en-US">
                    <a:latin typeface="楷体" panose="02010609060101010101" pitchFamily="49" charset="-122"/>
                    <a:ea typeface="楷体" panose="02010609060101010101" pitchFamily="49" charset="-122"/>
                  </a:rPr>
                  <a:t>，计算</a:t>
                </a:r>
              </a:p>
            </p:txBody>
          </p:sp>
        </mc:Choice>
        <mc:Fallback xmlns="">
          <p:sp>
            <p:nvSpPr>
              <p:cNvPr id="14" name="文本框 13"/>
              <p:cNvSpPr txBox="1">
                <a:spLocks noRot="1" noChangeAspect="1" noMove="1" noResize="1" noEditPoints="1" noAdjustHandles="1" noChangeArrowheads="1" noChangeShapeType="1" noTextEdit="1"/>
              </p:cNvSpPr>
              <p:nvPr/>
            </p:nvSpPr>
            <p:spPr>
              <a:xfrm>
                <a:off x="7921097" y="4244112"/>
                <a:ext cx="5022144" cy="410882"/>
              </a:xfrm>
              <a:prstGeom prst="rect">
                <a:avLst/>
              </a:prstGeom>
              <a:blipFill rotWithShape="1">
                <a:blip r:embed="rId9"/>
                <a:stretch>
                  <a:fillRect l="-2" t="-99" r="1" b="108"/>
                </a:stretch>
              </a:blipFill>
            </p:spPr>
            <p:txBody>
              <a:bodyPr/>
              <a:lstStyle/>
              <a:p>
                <a:r>
                  <a:rPr lang="zh-CN" altLang="en-US">
                    <a:noFill/>
                  </a:rPr>
                  <a:t> </a:t>
                </a:r>
              </a:p>
            </p:txBody>
          </p:sp>
        </mc:Fallback>
      </mc:AlternateContent>
      <p:graphicFrame>
        <p:nvGraphicFramePr>
          <p:cNvPr id="15" name="对象 14"/>
          <p:cNvGraphicFramePr>
            <a:graphicFrameLocks noChangeAspect="1"/>
          </p:cNvGraphicFramePr>
          <p:nvPr/>
        </p:nvGraphicFramePr>
        <p:xfrm>
          <a:off x="8015288" y="4597754"/>
          <a:ext cx="6346034" cy="727299"/>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图片 4"/>
                      <p:cNvPicPr/>
                      <p:nvPr/>
                    </p:nvPicPr>
                    <p:blipFill>
                      <a:blip r:embed="rId11"/>
                      <a:stretch>
                        <a:fillRect/>
                      </a:stretch>
                    </p:blipFill>
                    <p:spPr>
                      <a:xfrm>
                        <a:off x="8015288" y="4597754"/>
                        <a:ext cx="6346034" cy="72729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文本框 15"/>
              <p:cNvSpPr txBox="1"/>
              <p:nvPr/>
            </p:nvSpPr>
            <p:spPr>
              <a:xfrm>
                <a:off x="7898197" y="5284127"/>
                <a:ext cx="3432991" cy="410882"/>
              </a:xfrm>
              <a:prstGeom prst="rect">
                <a:avLst/>
              </a:prstGeom>
              <a:noFill/>
            </p:spPr>
            <p:txBody>
              <a:bodyPr wrap="none" rtlCol="0">
                <a:spAutoFit/>
              </a:bodyPr>
              <a:lstStyle/>
              <a:p>
                <a:r>
                  <a:rPr lang="zh-CN" altLang="en-US">
                    <a:latin typeface="楷体" panose="02010609060101010101" pitchFamily="49" charset="-122"/>
                    <a:ea typeface="楷体" panose="02010609060101010101" pitchFamily="49" charset="-122"/>
                  </a:rPr>
                  <a:t>第五步：把</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latin typeface="楷体" panose="02010609060101010101" pitchFamily="49" charset="-122"/>
                    <a:ea typeface="楷体" panose="02010609060101010101" pitchFamily="49" charset="-122"/>
                  </a:rPr>
                  <a:t>集成起来：</a:t>
                </a:r>
              </a:p>
            </p:txBody>
          </p:sp>
        </mc:Choice>
        <mc:Fallback xmlns="">
          <p:sp>
            <p:nvSpPr>
              <p:cNvPr id="16" name="文本框 15"/>
              <p:cNvSpPr txBox="1">
                <a:spLocks noRot="1" noChangeAspect="1" noMove="1" noResize="1" noEditPoints="1" noAdjustHandles="1" noChangeArrowheads="1" noChangeShapeType="1" noTextEdit="1"/>
              </p:cNvSpPr>
              <p:nvPr/>
            </p:nvSpPr>
            <p:spPr>
              <a:xfrm>
                <a:off x="7898197" y="5284127"/>
                <a:ext cx="3432991" cy="410882"/>
              </a:xfrm>
              <a:prstGeom prst="rect">
                <a:avLst/>
              </a:prstGeom>
              <a:blipFill rotWithShape="1">
                <a:blip r:embed="rId12"/>
                <a:stretch>
                  <a:fillRect l="-2" t="-71" r="7" b="80"/>
                </a:stretch>
              </a:blipFill>
            </p:spPr>
            <p:txBody>
              <a:bodyPr/>
              <a:lstStyle/>
              <a:p>
                <a:r>
                  <a:rPr lang="zh-CN" altLang="en-US">
                    <a:noFill/>
                  </a:rPr>
                  <a:t> </a:t>
                </a:r>
              </a:p>
            </p:txBody>
          </p:sp>
        </mc:Fallback>
      </mc:AlternateContent>
      <p:graphicFrame>
        <p:nvGraphicFramePr>
          <p:cNvPr id="17" name="对象 16"/>
          <p:cNvGraphicFramePr>
            <a:graphicFrameLocks noChangeAspect="1"/>
          </p:cNvGraphicFramePr>
          <p:nvPr/>
        </p:nvGraphicFramePr>
        <p:xfrm>
          <a:off x="8015288" y="5687912"/>
          <a:ext cx="5225552" cy="886689"/>
        </p:xfrm>
        <a:graphic>
          <a:graphicData uri="http://schemas.openxmlformats.org/presentationml/2006/ole">
            <mc:AlternateContent xmlns:mc="http://schemas.openxmlformats.org/markup-compatibility/2006">
              <mc:Choice xmlns:v="urn:schemas-microsoft-com:vml" Requires="v">
                <p:oleObj name="AxMath" r:id="rId13" imgW="1828800" imgH="1828800" progId="Equation.AxMath">
                  <p:embed/>
                </p:oleObj>
              </mc:Choice>
              <mc:Fallback>
                <p:oleObj name="AxMath" r:id="rId13" imgW="1828800" imgH="1828800" progId="Equation.AxMath">
                  <p:embed/>
                  <p:pic>
                    <p:nvPicPr>
                      <p:cNvPr id="0" name="图片 7"/>
                      <p:cNvPicPr/>
                      <p:nvPr/>
                    </p:nvPicPr>
                    <p:blipFill>
                      <a:blip r:embed="rId14"/>
                      <a:stretch>
                        <a:fillRect/>
                      </a:stretch>
                    </p:blipFill>
                    <p:spPr>
                      <a:xfrm>
                        <a:off x="8015288" y="5687912"/>
                        <a:ext cx="5225552" cy="88668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8" name="文本框 17"/>
              <p:cNvSpPr txBox="1"/>
              <p:nvPr/>
            </p:nvSpPr>
            <p:spPr>
              <a:xfrm>
                <a:off x="4505738" y="886180"/>
                <a:ext cx="3415359" cy="410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𝛾</m:t>
                              </m:r>
                            </m:e>
                            <m:sub>
                              <m:r>
                                <a:rPr lang="en-US" altLang="zh-CN" b="0" i="1" smtClean="0">
                                  <a:latin typeface="Cambria Math" panose="02040503050406030204" pitchFamily="18" charset="0"/>
                                </a:rPr>
                                <m:t>4</m:t>
                              </m:r>
                            </m:sub>
                          </m:sSub>
                        </m:e>
                      </m:d>
                    </m:oMath>
                  </m:oMathPara>
                </a14:m>
                <a:endParaRPr lang="zh-CN" altLang="en-US"/>
              </a:p>
            </p:txBody>
          </p:sp>
        </mc:Choice>
        <mc:Fallback xmlns="">
          <p:sp>
            <p:nvSpPr>
              <p:cNvPr id="18" name="文本框 17"/>
              <p:cNvSpPr txBox="1">
                <a:spLocks noRot="1" noChangeAspect="1" noMove="1" noResize="1" noEditPoints="1" noAdjustHandles="1" noChangeArrowheads="1" noChangeShapeType="1" noTextEdit="1"/>
              </p:cNvSpPr>
              <p:nvPr/>
            </p:nvSpPr>
            <p:spPr>
              <a:xfrm>
                <a:off x="4505738" y="886180"/>
                <a:ext cx="3415359" cy="410882"/>
              </a:xfrm>
              <a:prstGeom prst="rect">
                <a:avLst/>
              </a:prstGeom>
              <a:blipFill rotWithShape="1">
                <a:blip r:embed="rId15"/>
                <a:stretch>
                  <a:fillRect l="-12" t="-86" r="3" b="95"/>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30935" y="1934845"/>
            <a:ext cx="12934315" cy="2513330"/>
          </a:xfrm>
        </p:spPr>
        <p:txBody>
          <a:bodyPr>
            <a:noAutofit/>
          </a:bodyPr>
          <a:lstStyle/>
          <a:p>
            <a:r>
              <a:rPr lang="en-US" altLang="zh-CN" sz="4800" b="1">
                <a:solidFill>
                  <a:srgbClr val="0070C0"/>
                </a:solidFill>
                <a:latin typeface="Times New Roman" panose="02020603050405020304" pitchFamily="18" charset="0"/>
                <a:cs typeface="Times New Roman" panose="02020603050405020304" pitchFamily="18" charset="0"/>
                <a:sym typeface="+mn-ea"/>
              </a:rPr>
              <a:t>《PFNN-2: A Domain Decomposed Penalty-Free Neural Network Method for Solving Partial Differential Equations》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87109" y="1190375"/>
            <a:ext cx="12337143" cy="1198880"/>
          </a:xfrm>
          <a:prstGeom prst="rect">
            <a:avLst/>
          </a:prstGeom>
          <a:noFill/>
        </p:spPr>
        <p:txBody>
          <a:bodyPr wrap="square" rtlCol="0">
            <a:spAutoFit/>
          </a:bodyPr>
          <a:lstStyle/>
          <a:p>
            <a:r>
              <a:rPr lang="en-US" altLang="zh-CN" sz="3600" b="1">
                <a:solidFill>
                  <a:srgbClr val="0070C0"/>
                </a:solidFill>
                <a:latin typeface="Times New Roman" panose="02020603050405020304" pitchFamily="18" charset="0"/>
                <a:cs typeface="Times New Roman" panose="02020603050405020304" pitchFamily="18" charset="0"/>
              </a:rPr>
              <a:t>《PFNN-2: A Domain Decomposed Penalty-Free Neural Network Method for Solving Partial Differential Equations》</a:t>
            </a:r>
            <a:endParaRPr lang="zh-CN" altLang="en-US" sz="3600" b="1">
              <a:solidFill>
                <a:srgbClr val="0070C0"/>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564481" y="2915550"/>
            <a:ext cx="12180548" cy="410882"/>
          </a:xfrm>
          <a:prstGeom prst="rect">
            <a:avLst/>
          </a:prstGeom>
          <a:noFill/>
        </p:spPr>
        <p:txBody>
          <a:bodyPr wrap="square" rtlCol="0">
            <a:spAutoFit/>
          </a:bodyPr>
          <a:lstStyle/>
          <a:p>
            <a:r>
              <a:rPr lang="zh-CN" altLang="en-US">
                <a:latin typeface="楷体" panose="02010609060101010101" pitchFamily="49" charset="-122"/>
                <a:ea typeface="楷体" panose="02010609060101010101" pitchFamily="49" charset="-122"/>
                <a:cs typeface="Times New Roman" panose="02020603050405020304" pitchFamily="18" charset="0"/>
              </a:rPr>
              <a:t>考虑如下问题：</a:t>
            </a:r>
          </a:p>
        </p:txBody>
      </p:sp>
      <p:graphicFrame>
        <p:nvGraphicFramePr>
          <p:cNvPr id="7" name="对象 6"/>
          <p:cNvGraphicFramePr>
            <a:graphicFrameLocks noChangeAspect="1"/>
          </p:cNvGraphicFramePr>
          <p:nvPr/>
        </p:nvGraphicFramePr>
        <p:xfrm>
          <a:off x="3559175" y="2943225"/>
          <a:ext cx="5788025" cy="1975821"/>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对象 6"/>
                      <p:cNvPicPr/>
                      <p:nvPr/>
                    </p:nvPicPr>
                    <p:blipFill>
                      <a:blip r:embed="rId4"/>
                      <a:stretch>
                        <a:fillRect/>
                      </a:stretch>
                    </p:blipFill>
                    <p:spPr>
                      <a:xfrm>
                        <a:off x="3559175" y="2943225"/>
                        <a:ext cx="5788025" cy="1975821"/>
                      </a:xfrm>
                      <a:prstGeom prst="rect">
                        <a:avLst/>
                      </a:prstGeom>
                    </p:spPr>
                  </p:pic>
                </p:oleObj>
              </mc:Fallback>
            </mc:AlternateContent>
          </a:graphicData>
        </a:graphic>
      </p:graphicFrame>
      <p:sp>
        <p:nvSpPr>
          <p:cNvPr id="3" name="文本框 2"/>
          <p:cNvSpPr txBox="1"/>
          <p:nvPr/>
        </p:nvSpPr>
        <p:spPr>
          <a:xfrm>
            <a:off x="1564481" y="5043714"/>
            <a:ext cx="3486490" cy="41088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Dirichlet Boundary:</a:t>
            </a:r>
            <a:endParaRPr lang="zh-CN" altLang="en-US">
              <a:latin typeface="Times New Roman" panose="02020603050405020304" pitchFamily="18" charset="0"/>
              <a:cs typeface="Times New Roman" panose="02020603050405020304" pitchFamily="18" charset="0"/>
            </a:endParaRPr>
          </a:p>
        </p:txBody>
      </p:sp>
      <p:graphicFrame>
        <p:nvGraphicFramePr>
          <p:cNvPr id="10" name="对象 9"/>
          <p:cNvGraphicFramePr>
            <a:graphicFrameLocks noChangeAspect="1"/>
          </p:cNvGraphicFramePr>
          <p:nvPr/>
        </p:nvGraphicFramePr>
        <p:xfrm>
          <a:off x="4000273" y="5043714"/>
          <a:ext cx="5129214" cy="434475"/>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1"/>
                      <p:cNvPicPr/>
                      <p:nvPr/>
                    </p:nvPicPr>
                    <p:blipFill>
                      <a:blip r:embed="rId6"/>
                      <a:stretch>
                        <a:fillRect/>
                      </a:stretch>
                    </p:blipFill>
                    <p:spPr>
                      <a:xfrm>
                        <a:off x="4000273" y="5043714"/>
                        <a:ext cx="5129214" cy="434475"/>
                      </a:xfrm>
                      <a:prstGeom prst="rect">
                        <a:avLst/>
                      </a:prstGeom>
                    </p:spPr>
                  </p:pic>
                </p:oleObj>
              </mc:Fallback>
            </mc:AlternateContent>
          </a:graphicData>
        </a:graphic>
      </p:graphicFrame>
      <p:sp>
        <p:nvSpPr>
          <p:cNvPr id="11" name="文本框 10"/>
          <p:cNvSpPr txBox="1"/>
          <p:nvPr/>
        </p:nvSpPr>
        <p:spPr>
          <a:xfrm>
            <a:off x="1564481" y="5675086"/>
            <a:ext cx="3486490" cy="41088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Neumann Boundary:</a:t>
            </a:r>
            <a:endParaRPr lang="zh-CN" altLang="en-US">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nvGraphicFramePr>
        <p:xfrm>
          <a:off x="4105049" y="5698679"/>
          <a:ext cx="3754437" cy="410665"/>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对象 9"/>
                      <p:cNvPicPr/>
                      <p:nvPr/>
                    </p:nvPicPr>
                    <p:blipFill>
                      <a:blip r:embed="rId8"/>
                      <a:stretch>
                        <a:fillRect/>
                      </a:stretch>
                    </p:blipFill>
                    <p:spPr>
                      <a:xfrm>
                        <a:off x="4105049" y="5698679"/>
                        <a:ext cx="3754437" cy="410665"/>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671" y="1518129"/>
            <a:ext cx="7355114" cy="410882"/>
          </a:xfrm>
          <a:prstGeom prst="rect">
            <a:avLst/>
          </a:prstGeom>
          <a:noFill/>
        </p:spPr>
        <p:txBody>
          <a:bodyPr wrap="square">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Step1: </a:t>
            </a:r>
            <a:r>
              <a:rPr lang="zh-CN" altLang="en-US">
                <a:latin typeface="Times New Roman" panose="02020603050405020304" pitchFamily="18" charset="0"/>
                <a:ea typeface="楷体" panose="02010609060101010101" pitchFamily="49" charset="-122"/>
                <a:cs typeface="Times New Roman" panose="02020603050405020304" pitchFamily="18" charset="0"/>
              </a:rPr>
              <a:t>构造</a:t>
            </a:r>
            <a:r>
              <a:rPr lang="en-US" altLang="zh-CN">
                <a:latin typeface="Times New Roman" panose="02020603050405020304" pitchFamily="18" charset="0"/>
                <a:ea typeface="楷体" panose="02010609060101010101" pitchFamily="49" charset="-122"/>
                <a:cs typeface="Times New Roman" panose="02020603050405020304" pitchFamily="18" charset="0"/>
              </a:rPr>
              <a:t>Euler-Lagrange equation of the energy functional</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对象 3"/>
          <p:cNvGraphicFramePr>
            <a:graphicFrameLocks noChangeAspect="1"/>
          </p:cNvGraphicFramePr>
          <p:nvPr/>
        </p:nvGraphicFramePr>
        <p:xfrm>
          <a:off x="1184500" y="2012585"/>
          <a:ext cx="4253593" cy="638629"/>
        </p:xfrm>
        <a:graphic>
          <a:graphicData uri="http://schemas.openxmlformats.org/presentationml/2006/ole">
            <mc:AlternateContent xmlns:mc="http://schemas.openxmlformats.org/markup-compatibility/2006">
              <mc:Choice xmlns:v="urn:schemas-microsoft-com:vml" Requires="v">
                <p:oleObj name="AxMath" r:id="rId2" imgW="1828800" imgH="1828800" progId="Equation.AxMath">
                  <p:embed/>
                </p:oleObj>
              </mc:Choice>
              <mc:Fallback>
                <p:oleObj name="AxMath" r:id="rId2" imgW="1828800" imgH="1828800" progId="Equation.AxMath">
                  <p:embed/>
                  <p:pic>
                    <p:nvPicPr>
                      <p:cNvPr id="0" name="对象 7"/>
                      <p:cNvPicPr/>
                      <p:nvPr/>
                    </p:nvPicPr>
                    <p:blipFill>
                      <a:blip r:embed="rId3"/>
                      <a:stretch>
                        <a:fillRect/>
                      </a:stretch>
                    </p:blipFill>
                    <p:spPr>
                      <a:xfrm>
                        <a:off x="1184500" y="2012585"/>
                        <a:ext cx="4253593" cy="638629"/>
                      </a:xfrm>
                      <a:prstGeom prst="rect">
                        <a:avLst/>
                      </a:prstGeom>
                    </p:spPr>
                  </p:pic>
                </p:oleObj>
              </mc:Fallback>
            </mc:AlternateContent>
          </a:graphicData>
        </a:graphic>
      </p:graphicFrame>
      <p:sp>
        <p:nvSpPr>
          <p:cNvPr id="5" name="文本框 4"/>
          <p:cNvSpPr txBox="1"/>
          <p:nvPr/>
        </p:nvSpPr>
        <p:spPr>
          <a:xfrm>
            <a:off x="237671" y="2748560"/>
            <a:ext cx="2526654" cy="410882"/>
          </a:xfrm>
          <a:prstGeom prst="rect">
            <a:avLst/>
          </a:prstGeom>
          <a:noFill/>
        </p:spPr>
        <p:txBody>
          <a:bodyPr wrap="none" rtlCol="0">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Step2: </a:t>
            </a:r>
            <a:r>
              <a:rPr lang="zh-CN" altLang="en-US">
                <a:latin typeface="Times New Roman" panose="02020603050405020304" pitchFamily="18" charset="0"/>
                <a:ea typeface="楷体" panose="02010609060101010101" pitchFamily="49" charset="-122"/>
                <a:cs typeface="Times New Roman" panose="02020603050405020304" pitchFamily="18" charset="0"/>
              </a:rPr>
              <a:t>构造神经网络</a:t>
            </a:r>
          </a:p>
        </p:txBody>
      </p:sp>
      <p:graphicFrame>
        <p:nvGraphicFramePr>
          <p:cNvPr id="6" name="对象 5"/>
          <p:cNvGraphicFramePr>
            <a:graphicFrameLocks noChangeAspect="1"/>
          </p:cNvGraphicFramePr>
          <p:nvPr/>
        </p:nvGraphicFramePr>
        <p:xfrm>
          <a:off x="1184500" y="3343517"/>
          <a:ext cx="3392629" cy="410882"/>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对象 9"/>
                      <p:cNvPicPr/>
                      <p:nvPr/>
                    </p:nvPicPr>
                    <p:blipFill>
                      <a:blip r:embed="rId5"/>
                      <a:stretch>
                        <a:fillRect/>
                      </a:stretch>
                    </p:blipFill>
                    <p:spPr>
                      <a:xfrm>
                        <a:off x="1184500" y="3343517"/>
                        <a:ext cx="3392629" cy="41088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237671" y="3853386"/>
                <a:ext cx="7355114" cy="438262"/>
              </a:xfrm>
              <a:prstGeom prst="rect">
                <a:avLst/>
              </a:prstGeom>
              <a:noFill/>
            </p:spPr>
            <p:txBody>
              <a:bodyPr wrap="square">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处理的是</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边界，训练函数如下：</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37671" y="3853386"/>
                <a:ext cx="7355114" cy="438262"/>
              </a:xfrm>
              <a:prstGeom prst="rect">
                <a:avLst/>
              </a:prstGeom>
              <a:blipFill rotWithShape="1">
                <a:blip r:embed="rId6"/>
                <a:stretch>
                  <a:fillRect l="-2" t="-47" r="1" b="73"/>
                </a:stretch>
              </a:blipFill>
            </p:spPr>
            <p:txBody>
              <a:bodyPr/>
              <a:lstStyle/>
              <a:p>
                <a:r>
                  <a:rPr lang="zh-CN" altLang="en-US">
                    <a:noFill/>
                  </a:rPr>
                  <a:t> </a:t>
                </a:r>
              </a:p>
            </p:txBody>
          </p:sp>
        </mc:Fallback>
      </mc:AlternateContent>
      <p:graphicFrame>
        <p:nvGraphicFramePr>
          <p:cNvPr id="9" name="对象 8"/>
          <p:cNvGraphicFramePr>
            <a:graphicFrameLocks noChangeAspect="1"/>
          </p:cNvGraphicFramePr>
          <p:nvPr/>
        </p:nvGraphicFramePr>
        <p:xfrm>
          <a:off x="1075643" y="4489292"/>
          <a:ext cx="3968071" cy="571184"/>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对象 15"/>
                      <p:cNvPicPr/>
                      <p:nvPr/>
                    </p:nvPicPr>
                    <p:blipFill>
                      <a:blip r:embed="rId8"/>
                      <a:stretch>
                        <a:fillRect/>
                      </a:stretch>
                    </p:blipFill>
                    <p:spPr>
                      <a:xfrm>
                        <a:off x="1075643" y="4489292"/>
                        <a:ext cx="3968071" cy="57118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文本框 10"/>
              <p:cNvSpPr txBox="1"/>
              <p:nvPr/>
            </p:nvSpPr>
            <p:spPr>
              <a:xfrm>
                <a:off x="237671" y="5032738"/>
                <a:ext cx="5640615" cy="450764"/>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处理的是</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边界与</a:t>
                </a:r>
                <a14:m>
                  <m:oMath xmlns:m="http://schemas.openxmlformats.org/officeDocument/2006/math">
                    <m:r>
                      <m:rPr>
                        <m:sty m:val="p"/>
                      </m:rPr>
                      <a:rPr lang="en-US" altLang="zh-CN" b="0" i="0" smtClean="0">
                        <a:latin typeface="Cambria Math" panose="02040503050406030204" pitchFamily="18" charset="0"/>
                      </a:rPr>
                      <m:t>Ω</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内，训练函数如下：</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37671" y="5032738"/>
                <a:ext cx="5640615" cy="450764"/>
              </a:xfrm>
              <a:prstGeom prst="rect">
                <a:avLst/>
              </a:prstGeom>
              <a:blipFill rotWithShape="1">
                <a:blip r:embed="rId9"/>
                <a:stretch>
                  <a:fillRect l="-3" t="-81" r="2" b="61"/>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nvGraphicFramePr>
        <p:xfrm>
          <a:off x="344149" y="5603922"/>
          <a:ext cx="7070031" cy="1065775"/>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对象 17"/>
                      <p:cNvPicPr/>
                      <p:nvPr/>
                    </p:nvPicPr>
                    <p:blipFill>
                      <a:blip r:embed="rId11"/>
                      <a:stretch>
                        <a:fillRect/>
                      </a:stretch>
                    </p:blipFill>
                    <p:spPr>
                      <a:xfrm>
                        <a:off x="344149" y="5603922"/>
                        <a:ext cx="7070031" cy="1065775"/>
                      </a:xfrm>
                      <a:prstGeom prst="rect">
                        <a:avLst/>
                      </a:prstGeom>
                    </p:spPr>
                  </p:pic>
                </p:oleObj>
              </mc:Fallback>
            </mc:AlternateContent>
          </a:graphicData>
        </a:graphic>
      </p:graphicFrame>
      <p:sp>
        <p:nvSpPr>
          <p:cNvPr id="14" name="文本框 13"/>
          <p:cNvSpPr txBox="1"/>
          <p:nvPr/>
        </p:nvSpPr>
        <p:spPr>
          <a:xfrm>
            <a:off x="185625" y="197380"/>
            <a:ext cx="6919120" cy="1200329"/>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a:t>
            </a:r>
            <a:r>
              <a:rPr lang="en-US" altLang="zh-CN" sz="2400">
                <a:solidFill>
                  <a:srgbClr val="0070C0"/>
                </a:solidFill>
                <a:latin typeface="Times New Roman" panose="02020603050405020304" pitchFamily="18" charset="0"/>
                <a:cs typeface="Times New Roman" panose="02020603050405020304" pitchFamily="18" charset="0"/>
              </a:rPr>
              <a:t>PFNN</a:t>
            </a:r>
            <a:r>
              <a:rPr lang="en-US" altLang="zh-CN" sz="2400">
                <a:latin typeface="Times New Roman" panose="02020603050405020304" pitchFamily="18" charset="0"/>
                <a:cs typeface="Times New Roman" panose="02020603050405020304" pitchFamily="18" charset="0"/>
              </a:rPr>
              <a:t>: A penalty-free neural network method for solving a class of second-order boundary-value problems on complex geometries》</a:t>
            </a:r>
            <a:endParaRPr lang="zh-CN" altLang="en-US" sz="2400">
              <a:latin typeface="Times New Roman" panose="02020603050405020304" pitchFamily="18" charset="0"/>
              <a:cs typeface="Times New Roman" panose="02020603050405020304" pitchFamily="18" charset="0"/>
            </a:endParaRPr>
          </a:p>
        </p:txBody>
      </p:sp>
      <p:sp>
        <p:nvSpPr>
          <p:cNvPr id="15" name="文本框 14"/>
          <p:cNvSpPr txBox="1"/>
          <p:nvPr/>
        </p:nvSpPr>
        <p:spPr>
          <a:xfrm>
            <a:off x="7479051" y="216631"/>
            <a:ext cx="7046687" cy="1200329"/>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a:t>
            </a:r>
            <a:r>
              <a:rPr lang="en-US" altLang="zh-CN" sz="2400">
                <a:solidFill>
                  <a:srgbClr val="C00000"/>
                </a:solidFill>
                <a:latin typeface="Times New Roman" panose="02020603050405020304" pitchFamily="18" charset="0"/>
                <a:cs typeface="Times New Roman" panose="02020603050405020304" pitchFamily="18" charset="0"/>
              </a:rPr>
              <a:t>PFNN-2</a:t>
            </a:r>
            <a:r>
              <a:rPr lang="en-US" altLang="zh-CN" sz="2400">
                <a:latin typeface="Times New Roman" panose="02020603050405020304" pitchFamily="18" charset="0"/>
                <a:cs typeface="Times New Roman" panose="02020603050405020304" pitchFamily="18" charset="0"/>
              </a:rPr>
              <a:t>: A Domain Decomposed Penalty-Free Neural Network Method for Solving Partial Differential Equations》</a:t>
            </a:r>
            <a:endParaRPr lang="zh-CN" altLang="en-US" sz="2400">
              <a:latin typeface="Times New Roman" panose="02020603050405020304" pitchFamily="18" charset="0"/>
              <a:cs typeface="Times New Roman" panose="02020603050405020304" pitchFamily="18" charset="0"/>
            </a:endParaRPr>
          </a:p>
        </p:txBody>
      </p:sp>
      <p:graphicFrame>
        <p:nvGraphicFramePr>
          <p:cNvPr id="16" name="对象 15"/>
          <p:cNvGraphicFramePr>
            <a:graphicFrameLocks noChangeAspect="1"/>
          </p:cNvGraphicFramePr>
          <p:nvPr/>
        </p:nvGraphicFramePr>
        <p:xfrm>
          <a:off x="7820025" y="2012950"/>
          <a:ext cx="6254750" cy="539750"/>
        </p:xfrm>
        <a:graphic>
          <a:graphicData uri="http://schemas.openxmlformats.org/presentationml/2006/ole">
            <mc:AlternateContent xmlns:mc="http://schemas.openxmlformats.org/markup-compatibility/2006">
              <mc:Choice xmlns:v="urn:schemas-microsoft-com:vml" Requires="v">
                <p:oleObj name="AxMath" r:id="rId12" imgW="1828800" imgH="1828800" progId="Equation.AxMath">
                  <p:embed/>
                </p:oleObj>
              </mc:Choice>
              <mc:Fallback>
                <p:oleObj name="AxMath" r:id="rId12" imgW="1828800" imgH="1828800" progId="Equation.AxMath">
                  <p:embed/>
                  <p:pic>
                    <p:nvPicPr>
                      <p:cNvPr id="0" name="图片 15"/>
                      <p:cNvPicPr/>
                      <p:nvPr/>
                    </p:nvPicPr>
                    <p:blipFill>
                      <a:blip r:embed="rId13"/>
                      <a:stretch>
                        <a:fillRect/>
                      </a:stretch>
                    </p:blipFill>
                    <p:spPr>
                      <a:xfrm>
                        <a:off x="7820025" y="2012950"/>
                        <a:ext cx="6254750" cy="539750"/>
                      </a:xfrm>
                      <a:prstGeom prst="rect">
                        <a:avLst/>
                      </a:prstGeom>
                    </p:spPr>
                  </p:pic>
                </p:oleObj>
              </mc:Fallback>
            </mc:AlternateContent>
          </a:graphicData>
        </a:graphic>
      </p:graphicFrame>
      <p:sp>
        <p:nvSpPr>
          <p:cNvPr id="18" name="文本框 17"/>
          <p:cNvSpPr txBox="1"/>
          <p:nvPr/>
        </p:nvSpPr>
        <p:spPr>
          <a:xfrm>
            <a:off x="7592785" y="1501658"/>
            <a:ext cx="7355114" cy="410882"/>
          </a:xfrm>
          <a:prstGeom prst="rect">
            <a:avLst/>
          </a:prstGeom>
          <a:noFill/>
        </p:spPr>
        <p:txBody>
          <a:bodyPr wrap="square">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Step1: </a:t>
            </a:r>
            <a:r>
              <a:rPr lang="zh-CN" altLang="en-US">
                <a:latin typeface="Times New Roman" panose="02020603050405020304" pitchFamily="18" charset="0"/>
                <a:ea typeface="楷体" panose="02010609060101010101" pitchFamily="49" charset="-122"/>
                <a:cs typeface="Times New Roman" panose="02020603050405020304" pitchFamily="18" charset="0"/>
              </a:rPr>
              <a:t>构造</a:t>
            </a:r>
            <a:r>
              <a:rPr lang="en-US" altLang="zh-CN">
                <a:latin typeface="Times New Roman" panose="02020603050405020304" pitchFamily="18" charset="0"/>
                <a:ea typeface="楷体" panose="02010609060101010101" pitchFamily="49" charset="-122"/>
                <a:cs typeface="Times New Roman" panose="02020603050405020304" pitchFamily="18" charset="0"/>
              </a:rPr>
              <a:t>weak form</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文本框 18"/>
          <p:cNvSpPr txBox="1"/>
          <p:nvPr/>
        </p:nvSpPr>
        <p:spPr>
          <a:xfrm>
            <a:off x="7592785" y="2603342"/>
            <a:ext cx="2526654" cy="410882"/>
          </a:xfrm>
          <a:prstGeom prst="rect">
            <a:avLst/>
          </a:prstGeom>
          <a:noFill/>
        </p:spPr>
        <p:txBody>
          <a:bodyPr wrap="none" rtlCol="0">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Step2: </a:t>
            </a:r>
            <a:r>
              <a:rPr lang="zh-CN" altLang="en-US">
                <a:latin typeface="Times New Roman" panose="02020603050405020304" pitchFamily="18" charset="0"/>
                <a:ea typeface="楷体" panose="02010609060101010101" pitchFamily="49" charset="-122"/>
                <a:cs typeface="Times New Roman" panose="02020603050405020304" pitchFamily="18" charset="0"/>
              </a:rPr>
              <a:t>构造神经网络</a:t>
            </a:r>
          </a:p>
        </p:txBody>
      </p:sp>
      <p:graphicFrame>
        <p:nvGraphicFramePr>
          <p:cNvPr id="20" name="对象 19"/>
          <p:cNvGraphicFramePr>
            <a:graphicFrameLocks noChangeAspect="1"/>
          </p:cNvGraphicFramePr>
          <p:nvPr/>
        </p:nvGraphicFramePr>
        <p:xfrm>
          <a:off x="8539614" y="3198299"/>
          <a:ext cx="3392629" cy="410882"/>
        </p:xfrm>
        <a:graphic>
          <a:graphicData uri="http://schemas.openxmlformats.org/presentationml/2006/ole">
            <mc:AlternateContent xmlns:mc="http://schemas.openxmlformats.org/markup-compatibility/2006">
              <mc:Choice xmlns:v="urn:schemas-microsoft-com:vml" Requires="v">
                <p:oleObj name="AxMath" r:id="rId14" imgW="1828800" imgH="1828800" progId="Equation.AxMath">
                  <p:embed/>
                </p:oleObj>
              </mc:Choice>
              <mc:Fallback>
                <p:oleObj name="AxMath" r:id="rId14" imgW="1828800" imgH="1828800" progId="Equation.AxMath">
                  <p:embed/>
                  <p:pic>
                    <p:nvPicPr>
                      <p:cNvPr id="0" name="对象 5"/>
                      <p:cNvPicPr/>
                      <p:nvPr/>
                    </p:nvPicPr>
                    <p:blipFill>
                      <a:blip r:embed="rId5"/>
                      <a:stretch>
                        <a:fillRect/>
                      </a:stretch>
                    </p:blipFill>
                    <p:spPr>
                      <a:xfrm>
                        <a:off x="8539614" y="3198299"/>
                        <a:ext cx="3392629" cy="410882"/>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7457206" y="4346440"/>
          <a:ext cx="7152064" cy="564179"/>
        </p:xfrm>
        <a:graphic>
          <a:graphicData uri="http://schemas.openxmlformats.org/presentationml/2006/ole">
            <mc:AlternateContent xmlns:mc="http://schemas.openxmlformats.org/markup-compatibility/2006">
              <mc:Choice xmlns:v="urn:schemas-microsoft-com:vml" Requires="v">
                <p:oleObj name="AxMath" r:id="rId15" imgW="1828800" imgH="1828800" progId="Equation.AxMath">
                  <p:embed/>
                </p:oleObj>
              </mc:Choice>
              <mc:Fallback>
                <p:oleObj name="AxMath" r:id="rId15" imgW="1828800" imgH="1828800" progId="Equation.AxMath">
                  <p:embed/>
                  <p:pic>
                    <p:nvPicPr>
                      <p:cNvPr id="0" name="图片 21"/>
                      <p:cNvPicPr/>
                      <p:nvPr/>
                    </p:nvPicPr>
                    <p:blipFill>
                      <a:blip r:embed="rId16"/>
                      <a:stretch>
                        <a:fillRect/>
                      </a:stretch>
                    </p:blipFill>
                    <p:spPr>
                      <a:xfrm>
                        <a:off x="7457206" y="4346440"/>
                        <a:ext cx="7152064" cy="56417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4" name="文本框 23"/>
              <p:cNvSpPr txBox="1"/>
              <p:nvPr/>
            </p:nvSpPr>
            <p:spPr>
              <a:xfrm>
                <a:off x="7355681" y="3808935"/>
                <a:ext cx="7355114" cy="438262"/>
              </a:xfrm>
              <a:prstGeom prst="rect">
                <a:avLst/>
              </a:prstGeom>
              <a:noFill/>
            </p:spPr>
            <p:txBody>
              <a:bodyPr wrap="square">
                <a:spAutoFi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处理的是</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边界，训练函数如下：</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7355681" y="3808935"/>
                <a:ext cx="7355114" cy="438262"/>
              </a:xfrm>
              <a:prstGeom prst="rect">
                <a:avLst/>
              </a:prstGeom>
              <a:blipFill rotWithShape="1">
                <a:blip r:embed="rId6"/>
                <a:stretch>
                  <a:fillRect l="-6" t="-47" r="5" b="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7457206" y="4985592"/>
                <a:ext cx="5640615" cy="450764"/>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构造：</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7457206" y="4985592"/>
                <a:ext cx="5640615" cy="450764"/>
              </a:xfrm>
              <a:prstGeom prst="rect">
                <a:avLst/>
              </a:prstGeom>
              <a:blipFill rotWithShape="1">
                <a:blip r:embed="rId17"/>
                <a:stretch>
                  <a:fillRect l="-7" t="-46" r="6" b="27"/>
                </a:stretch>
              </a:blipFill>
            </p:spPr>
            <p:txBody>
              <a:bodyPr/>
              <a:lstStyle/>
              <a:p>
                <a:r>
                  <a:rPr lang="zh-CN" altLang="en-US">
                    <a:noFill/>
                  </a:rPr>
                  <a:t> </a:t>
                </a:r>
              </a:p>
            </p:txBody>
          </p:sp>
        </mc:Fallback>
      </mc:AlternateContent>
      <p:pic>
        <p:nvPicPr>
          <p:cNvPr id="26" name="图片 25"/>
          <p:cNvPicPr>
            <a:picLocks noChangeAspect="1"/>
          </p:cNvPicPr>
          <p:nvPr/>
        </p:nvPicPr>
        <p:blipFill>
          <a:blip r:embed="rId18"/>
          <a:stretch>
            <a:fillRect/>
          </a:stretch>
        </p:blipFill>
        <p:spPr>
          <a:xfrm>
            <a:off x="8935684" y="5294357"/>
            <a:ext cx="3400450" cy="619130"/>
          </a:xfrm>
          <a:prstGeom prst="rect">
            <a:avLst/>
          </a:prstGeom>
        </p:spPr>
      </p:pic>
      <p:pic>
        <p:nvPicPr>
          <p:cNvPr id="27" name="图片 26"/>
          <p:cNvPicPr>
            <a:picLocks noChangeAspect="1"/>
          </p:cNvPicPr>
          <p:nvPr/>
        </p:nvPicPr>
        <p:blipFill>
          <a:blip r:embed="rId19"/>
          <a:stretch>
            <a:fillRect/>
          </a:stretch>
        </p:blipFill>
        <p:spPr>
          <a:xfrm>
            <a:off x="7263405" y="5900869"/>
            <a:ext cx="7345865" cy="1213027"/>
          </a:xfrm>
          <a:prstGeom prst="rect">
            <a:avLst/>
          </a:prstGeom>
        </p:spPr>
      </p:pic>
      <p:sp>
        <p:nvSpPr>
          <p:cNvPr id="28" name="矩形 27"/>
          <p:cNvSpPr/>
          <p:nvPr/>
        </p:nvSpPr>
        <p:spPr>
          <a:xfrm>
            <a:off x="11932243" y="5449540"/>
            <a:ext cx="296043" cy="26716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7671" y="1518129"/>
            <a:ext cx="7355114" cy="410882"/>
          </a:xfrm>
          <a:prstGeom prst="rect">
            <a:avLst/>
          </a:prstGeom>
          <a:noFill/>
        </p:spPr>
        <p:txBody>
          <a:bodyPr wrap="square">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Step3: </a:t>
            </a:r>
            <a:r>
              <a:rPr lang="zh-CN" altLang="en-US">
                <a:latin typeface="Times New Roman" panose="02020603050405020304" pitchFamily="18" charset="0"/>
                <a:ea typeface="楷体" panose="02010609060101010101" pitchFamily="49" charset="-122"/>
                <a:cs typeface="Times New Roman" panose="02020603050405020304" pitchFamily="18" charset="0"/>
              </a:rPr>
              <a:t>构造</a:t>
            </a:r>
            <a:r>
              <a:rPr lang="en-US" altLang="zh-CN">
                <a:latin typeface="Times New Roman" panose="02020603050405020304" pitchFamily="18" charset="0"/>
                <a:ea typeface="楷体" panose="02010609060101010101" pitchFamily="49" charset="-122"/>
                <a:cs typeface="Times New Roman" panose="02020603050405020304" pitchFamily="18" charset="0"/>
              </a:rPr>
              <a:t>length factor</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文本框 10"/>
          <p:cNvSpPr txBox="1"/>
          <p:nvPr/>
        </p:nvSpPr>
        <p:spPr>
          <a:xfrm>
            <a:off x="185625" y="197380"/>
            <a:ext cx="6919120" cy="1200329"/>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a:t>
            </a:r>
            <a:r>
              <a:rPr lang="en-US" altLang="zh-CN" sz="2400">
                <a:solidFill>
                  <a:srgbClr val="0070C0"/>
                </a:solidFill>
                <a:latin typeface="Times New Roman" panose="02020603050405020304" pitchFamily="18" charset="0"/>
                <a:cs typeface="Times New Roman" panose="02020603050405020304" pitchFamily="18" charset="0"/>
              </a:rPr>
              <a:t>PFNN</a:t>
            </a:r>
            <a:r>
              <a:rPr lang="en-US" altLang="zh-CN" sz="2400">
                <a:latin typeface="Times New Roman" panose="02020603050405020304" pitchFamily="18" charset="0"/>
                <a:cs typeface="Times New Roman" panose="02020603050405020304" pitchFamily="18" charset="0"/>
              </a:rPr>
              <a:t>: A penalty-free neural network method for solving a class of second-order boundary-value problems on complex geometries》</a:t>
            </a:r>
            <a:endParaRPr lang="zh-CN" altLang="en-US" sz="2400">
              <a:latin typeface="Times New Roman" panose="02020603050405020304" pitchFamily="18" charset="0"/>
              <a:cs typeface="Times New Roman" panose="02020603050405020304" pitchFamily="18" charset="0"/>
            </a:endParaRPr>
          </a:p>
        </p:txBody>
      </p:sp>
      <p:sp>
        <p:nvSpPr>
          <p:cNvPr id="12" name="文本框 11"/>
          <p:cNvSpPr txBox="1"/>
          <p:nvPr/>
        </p:nvSpPr>
        <p:spPr>
          <a:xfrm>
            <a:off x="7435509" y="216179"/>
            <a:ext cx="7046687" cy="1200329"/>
          </a:xfrm>
          <a:prstGeom prst="rect">
            <a:avLst/>
          </a:prstGeom>
          <a:noFill/>
        </p:spPr>
        <p:txBody>
          <a:bodyPr wrap="square" rtlCol="0">
            <a:spAutoFit/>
          </a:bodyPr>
          <a:lstStyle/>
          <a:p>
            <a:r>
              <a:rPr lang="en-US" altLang="zh-CN" sz="2400">
                <a:latin typeface="Times New Roman" panose="02020603050405020304" pitchFamily="18" charset="0"/>
                <a:cs typeface="Times New Roman" panose="02020603050405020304" pitchFamily="18" charset="0"/>
              </a:rPr>
              <a:t>《</a:t>
            </a:r>
            <a:r>
              <a:rPr lang="en-US" altLang="zh-CN" sz="2400">
                <a:solidFill>
                  <a:srgbClr val="C00000"/>
                </a:solidFill>
                <a:latin typeface="Times New Roman" panose="02020603050405020304" pitchFamily="18" charset="0"/>
                <a:cs typeface="Times New Roman" panose="02020603050405020304" pitchFamily="18" charset="0"/>
              </a:rPr>
              <a:t>PFNN-2: </a:t>
            </a:r>
            <a:r>
              <a:rPr lang="en-US" altLang="zh-CN" sz="2400">
                <a:latin typeface="Times New Roman" panose="02020603050405020304" pitchFamily="18" charset="0"/>
                <a:cs typeface="Times New Roman" panose="02020603050405020304" pitchFamily="18" charset="0"/>
              </a:rPr>
              <a:t>A Domain Decomposed Penalty-Free Neural Network Method for Solving Partial Differential Equations》</a:t>
            </a:r>
            <a:endParaRPr lang="zh-CN" altLang="en-US" sz="2400">
              <a:latin typeface="Times New Roman" panose="02020603050405020304" pitchFamily="18" charset="0"/>
              <a:cs typeface="Times New Roman" panose="02020603050405020304" pitchFamily="18" charset="0"/>
            </a:endParaRPr>
          </a:p>
        </p:txBody>
      </p:sp>
      <p:sp>
        <p:nvSpPr>
          <p:cNvPr id="14" name="文本框 13"/>
          <p:cNvSpPr txBox="1"/>
          <p:nvPr/>
        </p:nvSpPr>
        <p:spPr>
          <a:xfrm>
            <a:off x="7592785" y="1487144"/>
            <a:ext cx="7355114" cy="410882"/>
          </a:xfrm>
          <a:prstGeom prst="rect">
            <a:avLst/>
          </a:prstGeom>
          <a:noFill/>
        </p:spPr>
        <p:txBody>
          <a:bodyPr wrap="square">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Step3: </a:t>
            </a:r>
            <a:r>
              <a:rPr lang="zh-CN" altLang="en-US">
                <a:latin typeface="Times New Roman" panose="02020603050405020304" pitchFamily="18" charset="0"/>
                <a:ea typeface="楷体" panose="02010609060101010101" pitchFamily="49" charset="-122"/>
                <a:cs typeface="Times New Roman" panose="02020603050405020304" pitchFamily="18" charset="0"/>
              </a:rPr>
              <a:t>构造</a:t>
            </a:r>
            <a:r>
              <a:rPr lang="en-US" altLang="zh-CN">
                <a:latin typeface="Times New Roman" panose="02020603050405020304" pitchFamily="18" charset="0"/>
                <a:ea typeface="楷体" panose="02010609060101010101" pitchFamily="49" charset="-122"/>
                <a:cs typeface="Times New Roman" panose="02020603050405020304" pitchFamily="18" charset="0"/>
              </a:rPr>
              <a:t>length factor</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399143" y="1912540"/>
          <a:ext cx="2648857" cy="882136"/>
        </p:xfrm>
        <a:graphic>
          <a:graphicData uri="http://schemas.openxmlformats.org/presentationml/2006/ole">
            <mc:AlternateContent xmlns:mc="http://schemas.openxmlformats.org/markup-compatibility/2006">
              <mc:Choice xmlns:v="urn:schemas-microsoft-com:vml" Requires="v">
                <p:oleObj name="AxMath" r:id="rId2" imgW="1828800" imgH="1828800" progId="Equation.AxMath">
                  <p:embed/>
                </p:oleObj>
              </mc:Choice>
              <mc:Fallback>
                <p:oleObj name="AxMath" r:id="rId2" imgW="1828800" imgH="1828800" progId="Equation.AxMath">
                  <p:embed/>
                  <p:pic>
                    <p:nvPicPr>
                      <p:cNvPr id="0" name="对象 3"/>
                      <p:cNvPicPr/>
                      <p:nvPr/>
                    </p:nvPicPr>
                    <p:blipFill>
                      <a:blip r:embed="rId3"/>
                      <a:stretch>
                        <a:fillRect/>
                      </a:stretch>
                    </p:blipFill>
                    <p:spPr>
                      <a:xfrm>
                        <a:off x="399143" y="1912540"/>
                        <a:ext cx="2648857" cy="882136"/>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3701265" y="1609508"/>
          <a:ext cx="2843504" cy="1117092"/>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对象 4"/>
                      <p:cNvPicPr/>
                      <p:nvPr/>
                    </p:nvPicPr>
                    <p:blipFill>
                      <a:blip r:embed="rId5"/>
                      <a:stretch>
                        <a:fillRect/>
                      </a:stretch>
                    </p:blipFill>
                    <p:spPr>
                      <a:xfrm>
                        <a:off x="3701265" y="1609508"/>
                        <a:ext cx="2843504" cy="1117092"/>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399143" y="2726600"/>
          <a:ext cx="4906840" cy="1913889"/>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对象 5"/>
                      <p:cNvPicPr/>
                      <p:nvPr/>
                    </p:nvPicPr>
                    <p:blipFill>
                      <a:blip r:embed="rId7"/>
                      <a:stretch>
                        <a:fillRect/>
                      </a:stretch>
                    </p:blipFill>
                    <p:spPr>
                      <a:xfrm>
                        <a:off x="399143" y="2726600"/>
                        <a:ext cx="4906840" cy="1913889"/>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7967889" y="1949698"/>
          <a:ext cx="2627540" cy="836955"/>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5"/>
                      <p:cNvPicPr/>
                      <p:nvPr/>
                    </p:nvPicPr>
                    <p:blipFill>
                      <a:blip r:embed="rId9"/>
                      <a:stretch>
                        <a:fillRect/>
                      </a:stretch>
                    </p:blipFill>
                    <p:spPr>
                      <a:xfrm>
                        <a:off x="7967889" y="1949698"/>
                        <a:ext cx="2627540" cy="836955"/>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7968839" y="3491667"/>
          <a:ext cx="3053121" cy="977333"/>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图片 6"/>
                      <p:cNvPicPr/>
                      <p:nvPr/>
                    </p:nvPicPr>
                    <p:blipFill>
                      <a:blip r:embed="rId11"/>
                      <a:stretch>
                        <a:fillRect/>
                      </a:stretch>
                    </p:blipFill>
                    <p:spPr>
                      <a:xfrm>
                        <a:off x="7968839" y="3491667"/>
                        <a:ext cx="3053121" cy="977333"/>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7961581" y="2786653"/>
          <a:ext cx="2887600" cy="705014"/>
        </p:xfrm>
        <a:graphic>
          <a:graphicData uri="http://schemas.openxmlformats.org/presentationml/2006/ole">
            <mc:AlternateContent xmlns:mc="http://schemas.openxmlformats.org/markup-compatibility/2006">
              <mc:Choice xmlns:v="urn:schemas-microsoft-com:vml" Requires="v">
                <p:oleObj name="AxMath" r:id="rId12" imgW="1828800" imgH="1828800" progId="Equation.AxMath">
                  <p:embed/>
                </p:oleObj>
              </mc:Choice>
              <mc:Fallback>
                <p:oleObj name="AxMath" r:id="rId12" imgW="1828800" imgH="1828800" progId="Equation.AxMath">
                  <p:embed/>
                  <p:pic>
                    <p:nvPicPr>
                      <p:cNvPr id="0" name="图片 7"/>
                      <p:cNvPicPr/>
                      <p:nvPr/>
                    </p:nvPicPr>
                    <p:blipFill>
                      <a:blip r:embed="rId13"/>
                      <a:stretch>
                        <a:fillRect/>
                      </a:stretch>
                    </p:blipFill>
                    <p:spPr>
                      <a:xfrm>
                        <a:off x="7961581" y="2786653"/>
                        <a:ext cx="2887600" cy="70501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7" name="文本框 26"/>
              <p:cNvSpPr txBox="1"/>
              <p:nvPr/>
            </p:nvSpPr>
            <p:spPr>
              <a:xfrm>
                <a:off x="7714343" y="4582652"/>
                <a:ext cx="6842315" cy="756810"/>
              </a:xfrm>
              <a:prstGeom prst="rect">
                <a:avLst/>
              </a:prstGeom>
              <a:noFill/>
            </p:spPr>
            <p:txBody>
              <a:bodyPr wrap="square" rtlCol="0">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Step4</a:t>
                </a:r>
                <a:r>
                  <a:rPr lang="zh-CN" altLang="en-US">
                    <a:latin typeface="Times New Roman" panose="02020603050405020304" pitchFamily="18" charset="0"/>
                    <a:ea typeface="楷体" panose="02010609060101010101" pitchFamily="49" charset="-122"/>
                    <a:cs typeface="Times New Roman" panose="02020603050405020304" pitchFamily="18" charset="0"/>
                  </a:rPr>
                  <a:t>：构造</a:t>
                </a:r>
                <a:r>
                  <a:rPr lang="en-US" altLang="zh-CN">
                    <a:latin typeface="Times New Roman" panose="02020603050405020304" pitchFamily="18" charset="0"/>
                    <a:ea typeface="楷体" panose="02010609060101010101" pitchFamily="49" charset="-122"/>
                    <a:cs typeface="Times New Roman" panose="02020603050405020304" pitchFamily="18" charset="0"/>
                  </a:rPr>
                  <a:t>compactly supported test function</a:t>
                </a:r>
                <a:r>
                  <a:rPr lang="zh-CN" altLang="en-US">
                    <a:latin typeface="Times New Roman" panose="02020603050405020304" pitchFamily="18" charset="0"/>
                    <a:ea typeface="楷体" panose="02010609060101010101" pitchFamily="49" charset="-122"/>
                    <a:cs typeface="Times New Roman" panose="02020603050405020304" pitchFamily="18" charset="0"/>
                  </a:rPr>
                  <a:t>作为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2</m:t>
                            </m:r>
                          </m:sub>
                        </m:sSub>
                      </m:sub>
                    </m:sSub>
                  </m:oMath>
                </a14:m>
                <a:r>
                  <a:rPr lang="zh-CN" altLang="en-US">
                    <a:latin typeface="Times New Roman" panose="02020603050405020304" pitchFamily="18" charset="0"/>
                    <a:ea typeface="楷体" panose="02010609060101010101" pitchFamily="49" charset="-122"/>
                    <a:cs typeface="Times New Roman" panose="02020603050405020304" pitchFamily="18" charset="0"/>
                  </a:rPr>
                  <a:t>训练函数中的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𝑠</m:t>
                        </m:r>
                      </m:sub>
                    </m:sSub>
                  </m:oMath>
                </a14:m>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7714343" y="4582652"/>
                <a:ext cx="6842315" cy="756810"/>
              </a:xfrm>
              <a:prstGeom prst="rect">
                <a:avLst/>
              </a:prstGeom>
              <a:blipFill rotWithShape="1">
                <a:blip r:embed="rId14"/>
                <a:stretch>
                  <a:fillRect l="-5" t="-65" r="8" b="50"/>
                </a:stretch>
              </a:blipFill>
            </p:spPr>
            <p:txBody>
              <a:bodyPr/>
              <a:lstStyle/>
              <a:p>
                <a:r>
                  <a:rPr lang="zh-CN" altLang="en-US">
                    <a:noFill/>
                  </a:rPr>
                  <a:t> </a:t>
                </a:r>
              </a:p>
            </p:txBody>
          </p:sp>
        </mc:Fallback>
      </mc:AlternateContent>
      <p:graphicFrame>
        <p:nvGraphicFramePr>
          <p:cNvPr id="28" name="对象 27"/>
          <p:cNvGraphicFramePr>
            <a:graphicFrameLocks noChangeAspect="1"/>
          </p:cNvGraphicFramePr>
          <p:nvPr/>
        </p:nvGraphicFramePr>
        <p:xfrm>
          <a:off x="7769137" y="5449156"/>
          <a:ext cx="6455054" cy="1031241"/>
        </p:xfrm>
        <a:graphic>
          <a:graphicData uri="http://schemas.openxmlformats.org/presentationml/2006/ole">
            <mc:AlternateContent xmlns:mc="http://schemas.openxmlformats.org/markup-compatibility/2006">
              <mc:Choice xmlns:v="urn:schemas-microsoft-com:vml" Requires="v">
                <p:oleObj name="AxMath" r:id="rId15" imgW="1828800" imgH="1828800" progId="Equation.AxMath">
                  <p:embed/>
                </p:oleObj>
              </mc:Choice>
              <mc:Fallback>
                <p:oleObj name="AxMath" r:id="rId15" imgW="1828800" imgH="1828800" progId="Equation.AxMath">
                  <p:embed/>
                  <p:pic>
                    <p:nvPicPr>
                      <p:cNvPr id="0" name="图片 8"/>
                      <p:cNvPicPr/>
                      <p:nvPr/>
                    </p:nvPicPr>
                    <p:blipFill>
                      <a:blip r:embed="rId16"/>
                      <a:stretch>
                        <a:fillRect/>
                      </a:stretch>
                    </p:blipFill>
                    <p:spPr>
                      <a:xfrm>
                        <a:off x="7769137" y="5449156"/>
                        <a:ext cx="6455054" cy="1031241"/>
                      </a:xfrm>
                      <a:prstGeom prst="rect">
                        <a:avLst/>
                      </a:prstGeom>
                    </p:spPr>
                  </p:pic>
                </p:oleObj>
              </mc:Fallback>
            </mc:AlternateContent>
          </a:graphicData>
        </a:graphic>
      </p:graphicFrame>
      <p:sp>
        <p:nvSpPr>
          <p:cNvPr id="29" name="文本框 28"/>
          <p:cNvSpPr txBox="1"/>
          <p:nvPr/>
        </p:nvSpPr>
        <p:spPr>
          <a:xfrm>
            <a:off x="2440453" y="5289352"/>
            <a:ext cx="4501773" cy="104797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a:latin typeface="Times New Roman" panose="02020603050405020304" pitchFamily="18" charset="0"/>
                <a:cs typeface="Times New Roman" panose="02020603050405020304" pitchFamily="18" charset="0"/>
              </a:rPr>
              <a:t>improve the flexibility to complex geometries and reduce the cost to evaluation residual</a:t>
            </a:r>
            <a:endParaRPr lang="zh-CN" altLang="en-US">
              <a:latin typeface="Times New Roman" panose="02020603050405020304" pitchFamily="18" charset="0"/>
              <a:cs typeface="Times New Roman" panose="02020603050405020304" pitchFamily="18" charset="0"/>
            </a:endParaRPr>
          </a:p>
        </p:txBody>
      </p:sp>
      <p:sp>
        <p:nvSpPr>
          <p:cNvPr id="30" name="箭头: 右 29"/>
          <p:cNvSpPr/>
          <p:nvPr/>
        </p:nvSpPr>
        <p:spPr>
          <a:xfrm rot="21092054">
            <a:off x="6424949" y="5425814"/>
            <a:ext cx="1201994" cy="39028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105797"/>
            <a:ext cx="11057325" cy="830997"/>
          </a:xfrm>
          <a:prstGeom prst="rect">
            <a:avLst/>
          </a:prstGeom>
          <a:noFill/>
        </p:spPr>
        <p:txBody>
          <a:bodyPr wrap="square" rtlCol="0">
            <a:spAutoFit/>
          </a:bodyPr>
          <a:lstStyle/>
          <a:p>
            <a:r>
              <a:rPr lang="en-US" altLang="zh-CN" sz="2400">
                <a:solidFill>
                  <a:srgbClr val="0070C0"/>
                </a:solidFill>
                <a:latin typeface="Times New Roman" panose="02020603050405020304" pitchFamily="18" charset="0"/>
                <a:cs typeface="Times New Roman" panose="02020603050405020304" pitchFamily="18" charset="0"/>
              </a:rPr>
              <a:t>《PFNN-2: A Domain Decomposed Penalty-Free Neural Network Method for Solving   Partial Differential Equations》</a:t>
            </a:r>
            <a:endParaRPr lang="zh-CN" altLang="en-US" sz="2400">
              <a:solidFill>
                <a:srgbClr val="0070C0"/>
              </a:solidFill>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339272" y="664110"/>
            <a:ext cx="6821128" cy="1263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23729" rIns="91440" bIns="23805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1" i="0" u="none" strike="noStrike" cap="none" normalizeH="0" baseline="0">
                <a:ln>
                  <a:noFill/>
                </a:ln>
                <a:solidFill>
                  <a:srgbClr val="C00000"/>
                </a:solidFill>
                <a:effectLst/>
                <a:latin typeface="PT Serif" panose="020A0603040505020204" pitchFamily="18" charset="0"/>
              </a:rPr>
              <a:t>with domain decomposition</a:t>
            </a:r>
            <a:r>
              <a:rPr kumimoji="0" lang="en-US" altLang="zh-CN" b="1" i="0" u="none" strike="noStrike" cap="none" normalizeH="0" baseline="0">
                <a:ln>
                  <a:noFill/>
                </a:ln>
                <a:solidFill>
                  <a:srgbClr val="1F0909"/>
                </a:solidFill>
                <a:effectLst/>
                <a:latin typeface="PT Serif" panose="020A0603040505020204" pitchFamily="18" charset="0"/>
              </a:rPr>
              <a:t>:</a:t>
            </a:r>
            <a:endParaRPr kumimoji="0" lang="zh-CN" altLang="zh-CN" b="1" i="0" u="none" strike="noStrike" cap="none" normalizeH="0" baseline="0">
              <a:ln>
                <a:noFill/>
              </a:ln>
              <a:solidFill>
                <a:srgbClr val="1F0909"/>
              </a:solidFill>
              <a:effectLst/>
              <a:latin typeface="PT Serif" panose="020A06030405050202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Rectangle 3"/>
              <p:cNvSpPr>
                <a:spLocks noChangeArrowheads="1"/>
              </p:cNvSpPr>
              <p:nvPr/>
            </p:nvSpPr>
            <p:spPr bwMode="auto">
              <a:xfrm>
                <a:off x="-78561" y="4008587"/>
                <a:ext cx="12294394" cy="19760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238050" tIns="79350" rIns="0" bIns="23805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将需要计算的区域切分为一组不互相重叠的子域​</a:t>
                </a:r>
                <a14:m>
                  <m:oMath xmlns:m="http://schemas.openxmlformats.org/officeDocument/2006/math">
                    <m:sSubSup>
                      <m:sSubSupPr>
                        <m:ctrlPr>
                          <a:rPr kumimoji="0" lang="en-US" altLang="zh-CN" sz="2000" b="0" i="1" u="none" strike="noStrike" cap="none" normalizeH="0" baseline="0" smtClean="0">
                            <a:ln>
                              <a:noFill/>
                            </a:ln>
                            <a:solidFill>
                              <a:srgbClr val="1F0909"/>
                            </a:solidFill>
                            <a:effectLst/>
                            <a:latin typeface="Cambria Math" panose="02040503050406030204" pitchFamily="18" charset="0"/>
                          </a:rPr>
                        </m:ctrlPr>
                      </m:sSubSupPr>
                      <m:e>
                        <m:d>
                          <m:dPr>
                            <m:begChr m:val="{"/>
                            <m:endChr m:val="}"/>
                            <m:ctrlPr>
                              <a:rPr kumimoji="0" lang="en-US" altLang="zh-CN" sz="2000" b="0" i="1" u="none" strike="noStrike" cap="none" normalizeH="0" baseline="0" smtClean="0">
                                <a:ln>
                                  <a:noFill/>
                                </a:ln>
                                <a:solidFill>
                                  <a:srgbClr val="1F0909"/>
                                </a:solidFill>
                                <a:effectLst/>
                                <a:latin typeface="Cambria Math" panose="02040503050406030204" pitchFamily="18" charset="0"/>
                              </a:rPr>
                            </m:ctrlPr>
                          </m:dPr>
                          <m:e>
                            <m:sSub>
                              <m:sSubPr>
                                <m:ctrlPr>
                                  <a:rPr kumimoji="0" lang="en-US" altLang="zh-CN" sz="2000" b="0" i="1" u="none" strike="noStrike" cap="none" normalizeH="0" baseline="0" smtClean="0">
                                    <a:ln>
                                      <a:noFill/>
                                    </a:ln>
                                    <a:solidFill>
                                      <a:srgbClr val="1F0909"/>
                                    </a:solidFill>
                                    <a:effectLst/>
                                    <a:latin typeface="Cambria Math" panose="02040503050406030204" pitchFamily="18" charset="0"/>
                                  </a:rPr>
                                </m:ctrlPr>
                              </m:sSubPr>
                              <m:e>
                                <m:acc>
                                  <m:accPr>
                                    <m:chr m:val="̃"/>
                                    <m:ctrlPr>
                                      <a:rPr kumimoji="0" lang="en-US" altLang="zh-CN" sz="2000" b="0" i="1" u="none" strike="noStrike" cap="none" normalizeH="0" baseline="0" smtClean="0">
                                        <a:ln>
                                          <a:noFill/>
                                        </a:ln>
                                        <a:solidFill>
                                          <a:srgbClr val="1F0909"/>
                                        </a:solidFill>
                                        <a:effectLst/>
                                        <a:latin typeface="Cambria Math" panose="02040503050406030204" pitchFamily="18" charset="0"/>
                                      </a:rPr>
                                    </m:ctrlPr>
                                  </m:accPr>
                                  <m:e>
                                    <m:r>
                                      <m:rPr>
                                        <m:sty m:val="p"/>
                                      </m:rPr>
                                      <a:rPr kumimoji="0" lang="en-US" altLang="zh-CN" sz="2000" b="0" i="0" u="none" strike="noStrike" cap="none" normalizeH="0" baseline="0" smtClean="0">
                                        <a:ln>
                                          <a:noFill/>
                                        </a:ln>
                                        <a:solidFill>
                                          <a:srgbClr val="1F0909"/>
                                        </a:solidFill>
                                        <a:effectLst/>
                                        <a:latin typeface="Cambria Math" panose="02040503050406030204" pitchFamily="18" charset="0"/>
                                      </a:rPr>
                                      <m:t>Ω</m:t>
                                    </m:r>
                                  </m:e>
                                </m:acc>
                              </m:e>
                              <m:sub>
                                <m:r>
                                  <m:rPr>
                                    <m:sty m:val="p"/>
                                  </m:rPr>
                                  <a:rPr kumimoji="0" lang="en-US" altLang="zh-CN" sz="2000" b="0" i="0" u="none" strike="noStrike" cap="none" normalizeH="0" baseline="0" smtClean="0">
                                    <a:ln>
                                      <a:noFill/>
                                    </a:ln>
                                    <a:solidFill>
                                      <a:srgbClr val="1F0909"/>
                                    </a:solidFill>
                                    <a:effectLst/>
                                    <a:latin typeface="Cambria Math" panose="02040503050406030204" pitchFamily="18" charset="0"/>
                                  </a:rPr>
                                  <m:t>i</m:t>
                                </m:r>
                              </m:sub>
                            </m:sSub>
                          </m:e>
                        </m:d>
                      </m:e>
                      <m:sub>
                        <m:r>
                          <a:rPr kumimoji="0" lang="en-US" altLang="zh-CN" sz="2000" b="0" i="1" u="none" strike="noStrike" cap="none" normalizeH="0" baseline="0" smtClean="0">
                            <a:ln>
                              <a:noFill/>
                            </a:ln>
                            <a:solidFill>
                              <a:srgbClr val="1F0909"/>
                            </a:solidFill>
                            <a:effectLst/>
                            <a:latin typeface="Cambria Math" panose="02040503050406030204" pitchFamily="18" charset="0"/>
                          </a:rPr>
                          <m:t>𝑖</m:t>
                        </m:r>
                        <m:r>
                          <a:rPr kumimoji="0" lang="en-US" altLang="zh-CN" sz="2000" b="0" i="1" u="none" strike="noStrike" cap="none" normalizeH="0" baseline="0" smtClean="0">
                            <a:ln>
                              <a:noFill/>
                            </a:ln>
                            <a:solidFill>
                              <a:srgbClr val="1F0909"/>
                            </a:solidFill>
                            <a:effectLst/>
                            <a:latin typeface="Cambria Math" panose="02040503050406030204" pitchFamily="18" charset="0"/>
                          </a:rPr>
                          <m:t>=1</m:t>
                        </m:r>
                      </m:sub>
                      <m:sup>
                        <m:r>
                          <a:rPr kumimoji="0" lang="en-US" altLang="zh-CN" sz="2000" b="0" i="1" u="none" strike="noStrike" cap="none" normalizeH="0" baseline="0" smtClean="0">
                            <a:ln>
                              <a:noFill/>
                            </a:ln>
                            <a:solidFill>
                              <a:srgbClr val="1F0909"/>
                            </a:solidFill>
                            <a:effectLst/>
                            <a:latin typeface="Cambria Math" panose="02040503050406030204" pitchFamily="18" charset="0"/>
                          </a:rPr>
                          <m:t>𝑚</m:t>
                        </m:r>
                      </m:sup>
                    </m:sSubSup>
                  </m:oMath>
                </a14:m>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defTabSz="914400">
                  <a:buFont typeface="Arial" panose="020B0604020202020204" pitchFamily="34" charset="0"/>
                  <a:buChar char="•"/>
                </a:pPr>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再将每个子域​拓展至一系列相互重叠的子域</a:t>
                </a:r>
                <a14:m>
                  <m:oMath xmlns:m="http://schemas.openxmlformats.org/officeDocument/2006/math">
                    <m:sSubSup>
                      <m:sSubSupPr>
                        <m:ctrlPr>
                          <a:rPr lang="en-US" altLang="zh-CN" sz="2000" i="1">
                            <a:solidFill>
                              <a:srgbClr val="1F0909"/>
                            </a:solidFill>
                            <a:latin typeface="Cambria Math" panose="02040503050406030204" pitchFamily="18" charset="0"/>
                          </a:rPr>
                        </m:ctrlPr>
                      </m:sSubSupPr>
                      <m:e>
                        <m:d>
                          <m:dPr>
                            <m:begChr m:val="{"/>
                            <m:endChr m:val="}"/>
                            <m:ctrlPr>
                              <a:rPr lang="en-US" altLang="zh-CN" sz="2000" i="1">
                                <a:solidFill>
                                  <a:srgbClr val="1F0909"/>
                                </a:solidFill>
                                <a:latin typeface="Cambria Math" panose="02040503050406030204" pitchFamily="18" charset="0"/>
                              </a:rPr>
                            </m:ctrlPr>
                          </m:dPr>
                          <m:e>
                            <m:sSub>
                              <m:sSubPr>
                                <m:ctrlPr>
                                  <a:rPr lang="en-US" altLang="zh-CN" sz="2000" i="1">
                                    <a:solidFill>
                                      <a:srgbClr val="1F0909"/>
                                    </a:solidFill>
                                    <a:latin typeface="Cambria Math" panose="02040503050406030204" pitchFamily="18" charset="0"/>
                                  </a:rPr>
                                </m:ctrlPr>
                              </m:sSubPr>
                              <m:e>
                                <m:r>
                                  <m:rPr>
                                    <m:sty m:val="p"/>
                                  </m:rPr>
                                  <a:rPr lang="en-US" altLang="zh-CN" sz="2000" b="0" i="0" smtClean="0">
                                    <a:solidFill>
                                      <a:srgbClr val="1F0909"/>
                                    </a:solidFill>
                                    <a:latin typeface="Cambria Math" panose="02040503050406030204" pitchFamily="18" charset="0"/>
                                  </a:rPr>
                                  <m:t>Ω</m:t>
                                </m:r>
                              </m:e>
                              <m:sub>
                                <m:r>
                                  <m:rPr>
                                    <m:sty m:val="p"/>
                                  </m:rPr>
                                  <a:rPr lang="en-US" altLang="zh-CN" sz="2000">
                                    <a:solidFill>
                                      <a:srgbClr val="1F0909"/>
                                    </a:solidFill>
                                    <a:latin typeface="Cambria Math" panose="02040503050406030204" pitchFamily="18" charset="0"/>
                                  </a:rPr>
                                  <m:t>i</m:t>
                                </m:r>
                              </m:sub>
                            </m:sSub>
                          </m:e>
                        </m:d>
                      </m:e>
                      <m:sub>
                        <m:r>
                          <a:rPr lang="en-US" altLang="zh-CN" sz="2000" i="1">
                            <a:solidFill>
                              <a:srgbClr val="1F0909"/>
                            </a:solidFill>
                            <a:latin typeface="Cambria Math" panose="02040503050406030204" pitchFamily="18" charset="0"/>
                          </a:rPr>
                          <m:t>𝑖</m:t>
                        </m:r>
                        <m:r>
                          <a:rPr lang="en-US" altLang="zh-CN" sz="2000" i="1">
                            <a:solidFill>
                              <a:srgbClr val="1F0909"/>
                            </a:solidFill>
                            <a:latin typeface="Cambria Math" panose="02040503050406030204" pitchFamily="18" charset="0"/>
                          </a:rPr>
                          <m:t>=1</m:t>
                        </m:r>
                      </m:sub>
                      <m:sup>
                        <m:r>
                          <a:rPr lang="en-US" altLang="zh-CN" sz="2000" i="1">
                            <a:solidFill>
                              <a:srgbClr val="1F0909"/>
                            </a:solidFill>
                            <a:latin typeface="Cambria Math" panose="02040503050406030204" pitchFamily="18" charset="0"/>
                          </a:rPr>
                          <m:t>𝑚</m:t>
                        </m:r>
                      </m:sup>
                    </m:sSubSup>
                    <m:r>
                      <a:rPr lang="en-US" altLang="zh-CN" sz="2000" i="1">
                        <a:solidFill>
                          <a:srgbClr val="1F0909"/>
                        </a:solidFill>
                        <a:latin typeface="Cambria Math" panose="02040503050406030204" pitchFamily="18" charset="0"/>
                      </a:rPr>
                      <m:t> </m:t>
                    </m:r>
                  </m:oMath>
                </a14:m>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kumimoji="0" lang="en-US" altLang="zh-CN" sz="2000" b="0" i="1" u="none" strike="noStrike" cap="none" normalizeH="0" baseline="0" smtClean="0">
                        <a:ln>
                          <a:noFill/>
                        </a:ln>
                        <a:solidFill>
                          <a:srgbClr val="1F0909"/>
                        </a:solidFill>
                        <a:effectLst/>
                        <a:latin typeface="Cambria Math" panose="02040503050406030204" pitchFamily="18" charset="0"/>
                      </a:rPr>
                      <m:t>𝑚</m:t>
                    </m:r>
                  </m:oMath>
                </a14:m>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​代表的是数量。</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根据切分后的结果重新定义​</a:t>
                </a:r>
                <a:endParaRPr kumimoji="0" lang="en-US"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pPr>
                <a:endParaRPr kumimoji="0" lang="en-US"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pPr>
                <a:endPar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Rectangle 3"/>
              <p:cNvSpPr>
                <a:spLocks noRot="1" noChangeAspect="1" noMove="1" noResize="1" noEditPoints="1" noAdjustHandles="1" noChangeArrowheads="1" noChangeShapeType="1" noTextEdit="1"/>
              </p:cNvSpPr>
              <p:nvPr/>
            </p:nvSpPr>
            <p:spPr bwMode="auto">
              <a:xfrm>
                <a:off x="-78561" y="4008587"/>
                <a:ext cx="12294394" cy="1976017"/>
              </a:xfrm>
              <a:prstGeom prst="rect">
                <a:avLst/>
              </a:prstGeom>
              <a:blipFill rotWithShape="1">
                <a:blip r:embed="rId2"/>
                <a:stretch>
                  <a:fillRect l="4" t="-24" r="3" b="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8" name="对象 7"/>
          <p:cNvGraphicFramePr>
            <a:graphicFrameLocks noChangeAspect="1"/>
          </p:cNvGraphicFramePr>
          <p:nvPr/>
        </p:nvGraphicFramePr>
        <p:xfrm>
          <a:off x="357904" y="5228375"/>
          <a:ext cx="7174842" cy="383226"/>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2"/>
                      <p:cNvPicPr/>
                      <p:nvPr/>
                    </p:nvPicPr>
                    <p:blipFill>
                      <a:blip r:embed="rId4"/>
                      <a:stretch>
                        <a:fillRect/>
                      </a:stretch>
                    </p:blipFill>
                    <p:spPr>
                      <a:xfrm>
                        <a:off x="357904" y="5228375"/>
                        <a:ext cx="7174842" cy="383226"/>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730250" y="1427976"/>
          <a:ext cx="5788025" cy="1975821"/>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对象 6"/>
                      <p:cNvPicPr/>
                      <p:nvPr/>
                    </p:nvPicPr>
                    <p:blipFill>
                      <a:blip r:embed="rId6"/>
                      <a:stretch>
                        <a:fillRect/>
                      </a:stretch>
                    </p:blipFill>
                    <p:spPr>
                      <a:xfrm>
                        <a:off x="730250" y="1427976"/>
                        <a:ext cx="5788025" cy="1975821"/>
                      </a:xfrm>
                      <a:prstGeom prst="rect">
                        <a:avLst/>
                      </a:prstGeom>
                    </p:spPr>
                  </p:pic>
                </p:oleObj>
              </mc:Fallback>
            </mc:AlternateContent>
          </a:graphicData>
        </a:graphic>
      </p:graphicFrame>
      <p:pic>
        <p:nvPicPr>
          <p:cNvPr id="14" name="图片 13"/>
          <p:cNvPicPr>
            <a:picLocks noChangeAspect="1"/>
          </p:cNvPicPr>
          <p:nvPr/>
        </p:nvPicPr>
        <p:blipFill>
          <a:blip r:embed="rId7"/>
          <a:stretch>
            <a:fillRect/>
          </a:stretch>
        </p:blipFill>
        <p:spPr>
          <a:xfrm>
            <a:off x="7160400" y="1284469"/>
            <a:ext cx="5391189" cy="2119328"/>
          </a:xfrm>
          <a:prstGeom prst="rect">
            <a:avLst/>
          </a:prstGeom>
        </p:spPr>
      </p:pic>
      <p:pic>
        <p:nvPicPr>
          <p:cNvPr id="6" name="图片 5"/>
          <p:cNvPicPr>
            <a:picLocks noChangeAspect="1"/>
          </p:cNvPicPr>
          <p:nvPr/>
        </p:nvPicPr>
        <p:blipFill>
          <a:blip r:embed="rId8"/>
          <a:stretch>
            <a:fillRect/>
          </a:stretch>
        </p:blipFill>
        <p:spPr>
          <a:xfrm>
            <a:off x="8268611" y="3486667"/>
            <a:ext cx="6442752" cy="34834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楷体" panose="02010609060101010101" pitchFamily="49" charset="-122"/>
                <a:cs typeface="Times New Roman" panose="02020603050405020304" pitchFamily="18" charset="0"/>
              </a:rPr>
              <a:t>1</a:t>
            </a:r>
            <a:r>
              <a:rPr lang="en-US" altLang="zh-CN" baseline="30000">
                <a:ea typeface="楷体" panose="02010609060101010101" pitchFamily="49" charset="-122"/>
                <a:cs typeface="Times New Roman" panose="02020603050405020304" pitchFamily="18" charset="0"/>
              </a:rPr>
              <a:t>st</a:t>
            </a:r>
            <a:r>
              <a:rPr lang="en-US" altLang="zh-CN">
                <a:ea typeface="楷体" panose="02010609060101010101" pitchFamily="49" charset="-122"/>
                <a:cs typeface="Times New Roman" panose="02020603050405020304" pitchFamily="18" charset="0"/>
              </a:rPr>
              <a:t>-Question: </a:t>
            </a:r>
            <a:r>
              <a:rPr lang="zh-CN" altLang="en-US">
                <a:ea typeface="楷体" panose="02010609060101010101" pitchFamily="49" charset="-122"/>
                <a:cs typeface="Times New Roman" panose="02020603050405020304" pitchFamily="18" charset="0"/>
              </a:rPr>
              <a:t>如何在</a:t>
            </a:r>
            <a:r>
              <a:rPr lang="en-US" altLang="zh-CN">
                <a:ea typeface="楷体" panose="02010609060101010101" pitchFamily="49" charset="-122"/>
                <a:cs typeface="Times New Roman" panose="02020603050405020304" pitchFamily="18" charset="0"/>
              </a:rPr>
              <a:t>CAE</a:t>
            </a:r>
            <a:r>
              <a:rPr lang="zh-CN" altLang="en-US">
                <a:ea typeface="楷体" panose="02010609060101010101" pitchFamily="49" charset="-122"/>
                <a:cs typeface="Times New Roman" panose="02020603050405020304" pitchFamily="18" charset="0"/>
              </a:rPr>
              <a:t>中表示一个长方体？</a:t>
            </a:r>
          </a:p>
        </p:txBody>
      </p:sp>
      <p:sp>
        <p:nvSpPr>
          <p:cNvPr id="3" name="内容占位符 2"/>
          <p:cNvSpPr>
            <a:spLocks noGrp="1"/>
          </p:cNvSpPr>
          <p:nvPr>
            <p:ph idx="1"/>
          </p:nvPr>
        </p:nvSpPr>
        <p:spPr>
          <a:xfrm>
            <a:off x="678656" y="1150143"/>
            <a:ext cx="13014325" cy="5365909"/>
          </a:xfrm>
        </p:spPr>
        <p:txBody>
          <a:bodyPr>
            <a:normAutofit/>
          </a:bodyPr>
          <a:lstStyle/>
          <a:p>
            <a:r>
              <a:rPr lang="en-US" altLang="zh-CN" sz="2400">
                <a:ea typeface="楷体" panose="02010609060101010101" pitchFamily="49" charset="-122"/>
                <a:cs typeface="Times New Roman" panose="02020603050405020304" pitchFamily="18" charset="0"/>
              </a:rPr>
              <a:t>Plan A: </a:t>
            </a:r>
            <a:r>
              <a:rPr lang="zh-CN" altLang="en-US" sz="2400">
                <a:ea typeface="楷体" panose="02010609060101010101" pitchFamily="49" charset="-122"/>
                <a:cs typeface="Times New Roman" panose="02020603050405020304" pitchFamily="18" charset="0"/>
              </a:rPr>
              <a:t>给出长方体的两个顶点坐标</a:t>
            </a:r>
          </a:p>
          <a:p>
            <a:r>
              <a:rPr lang="en-US" altLang="zh-CN" sz="2400">
                <a:ea typeface="楷体" panose="02010609060101010101" pitchFamily="49" charset="-122"/>
                <a:cs typeface="Times New Roman" panose="02020603050405020304" pitchFamily="18" charset="0"/>
              </a:rPr>
              <a:t>Plan B: </a:t>
            </a:r>
            <a:r>
              <a:rPr lang="zh-CN" altLang="en-US" sz="2400">
                <a:ea typeface="楷体" panose="02010609060101010101" pitchFamily="49" charset="-122"/>
                <a:cs typeface="Times New Roman" panose="02020603050405020304" pitchFamily="18" charset="0"/>
              </a:rPr>
              <a:t>给出长方体的八个顶点坐标</a:t>
            </a:r>
          </a:p>
          <a:p>
            <a:endParaRPr lang="zh-CN" altLang="en-US" sz="2400">
              <a:ea typeface="楷体" panose="02010609060101010101" pitchFamily="49" charset="-122"/>
              <a:cs typeface="Times New Roman" panose="02020603050405020304" pitchFamily="18" charset="0"/>
            </a:endParaRPr>
          </a:p>
          <a:p>
            <a:r>
              <a:rPr lang="en-US" altLang="zh-CN" sz="2400">
                <a:ea typeface="楷体" panose="02010609060101010101" pitchFamily="49" charset="-122"/>
                <a:cs typeface="Times New Roman" panose="02020603050405020304" pitchFamily="18" charset="0"/>
              </a:rPr>
              <a:t>Plan C: </a:t>
            </a:r>
            <a:r>
              <a:rPr lang="zh-CN" altLang="en-US" sz="2400">
                <a:ea typeface="楷体" panose="02010609060101010101" pitchFamily="49" charset="-122"/>
                <a:cs typeface="Times New Roman" panose="02020603050405020304" pitchFamily="18" charset="0"/>
              </a:rPr>
              <a:t>给出初始点坐标（原点）以及长宽高</a:t>
            </a:r>
          </a:p>
          <a:p>
            <a:endParaRPr lang="zh-CN" altLang="en-US" sz="2400">
              <a:ea typeface="楷体" panose="02010609060101010101" pitchFamily="49" charset="-122"/>
              <a:cs typeface="Times New Roman" panose="02020603050405020304" pitchFamily="18" charset="0"/>
            </a:endParaRPr>
          </a:p>
          <a:p>
            <a:r>
              <a:rPr lang="en-US" altLang="zh-CN" sz="2400">
                <a:ea typeface="楷体" panose="02010609060101010101" pitchFamily="49" charset="-122"/>
                <a:cs typeface="Times New Roman" panose="02020603050405020304" pitchFamily="18" charset="0"/>
              </a:rPr>
              <a:t>Plan D: </a:t>
            </a:r>
            <a:r>
              <a:rPr lang="zh-CN" altLang="en-US" sz="2400">
                <a:ea typeface="楷体" panose="02010609060101010101" pitchFamily="49" charset="-122"/>
                <a:cs typeface="Times New Roman" panose="02020603050405020304" pitchFamily="18" charset="0"/>
              </a:rPr>
              <a:t>给出</a:t>
            </a:r>
            <a:r>
              <a:rPr lang="en-US" altLang="zh-CN" sz="2400">
                <a:ea typeface="楷体" panose="02010609060101010101" pitchFamily="49" charset="-122"/>
                <a:cs typeface="Times New Roman" panose="02020603050405020304" pitchFamily="18" charset="0"/>
              </a:rPr>
              <a:t>12</a:t>
            </a:r>
            <a:r>
              <a:rPr lang="zh-CN" altLang="en-US" sz="2400">
                <a:ea typeface="楷体" panose="02010609060101010101" pitchFamily="49" charset="-122"/>
                <a:cs typeface="Times New Roman" panose="02020603050405020304" pitchFamily="18" charset="0"/>
              </a:rPr>
              <a:t>条边</a:t>
            </a:r>
          </a:p>
          <a:p>
            <a:r>
              <a:rPr lang="en-US" altLang="zh-CN" sz="2400">
                <a:ea typeface="楷体" panose="02010609060101010101" pitchFamily="49" charset="-122"/>
                <a:cs typeface="Times New Roman" panose="02020603050405020304" pitchFamily="18" charset="0"/>
              </a:rPr>
              <a:t>Plan E: </a:t>
            </a:r>
            <a:r>
              <a:rPr lang="zh-CN" altLang="en-US" sz="2400">
                <a:ea typeface="楷体" panose="02010609060101010101" pitchFamily="49" charset="-122"/>
                <a:cs typeface="Times New Roman" panose="02020603050405020304" pitchFamily="18" charset="0"/>
              </a:rPr>
              <a:t>给出</a:t>
            </a:r>
            <a:r>
              <a:rPr lang="en-US" altLang="zh-CN" sz="2400">
                <a:ea typeface="楷体" panose="02010609060101010101" pitchFamily="49" charset="-122"/>
                <a:cs typeface="Times New Roman" panose="02020603050405020304" pitchFamily="18" charset="0"/>
              </a:rPr>
              <a:t>6</a:t>
            </a:r>
            <a:r>
              <a:rPr lang="zh-CN" altLang="en-US" sz="2400">
                <a:ea typeface="楷体" panose="02010609060101010101" pitchFamily="49" charset="-122"/>
                <a:cs typeface="Times New Roman" panose="02020603050405020304" pitchFamily="18" charset="0"/>
              </a:rPr>
              <a:t>个面</a:t>
            </a:r>
          </a:p>
          <a:p>
            <a:endParaRPr lang="zh-CN" altLang="en-US" sz="2400">
              <a:ea typeface="楷体" panose="02010609060101010101" pitchFamily="49" charset="-122"/>
              <a:cs typeface="Times New Roman" panose="02020603050405020304" pitchFamily="18" charset="0"/>
            </a:endParaRPr>
          </a:p>
          <a:p>
            <a:r>
              <a:rPr lang="en-US" altLang="zh-CN" sz="2400">
                <a:ea typeface="楷体" panose="02010609060101010101" pitchFamily="49" charset="-122"/>
                <a:cs typeface="Times New Roman" panose="02020603050405020304" pitchFamily="18" charset="0"/>
              </a:rPr>
              <a:t>Plan F: </a:t>
            </a:r>
            <a:r>
              <a:rPr lang="zh-CN" altLang="en-US" sz="2400">
                <a:ea typeface="楷体" panose="02010609060101010101" pitchFamily="49" charset="-122"/>
                <a:cs typeface="Times New Roman" panose="02020603050405020304" pitchFamily="18" charset="0"/>
              </a:rPr>
              <a:t>给出一个函数表达式</a:t>
            </a:r>
          </a:p>
          <a:p>
            <a:endParaRPr lang="zh-CN" altLang="en-US" sz="2400">
              <a:ea typeface="楷体" panose="02010609060101010101" pitchFamily="49" charset="-122"/>
              <a:cs typeface="Times New Roman" panose="02020603050405020304" pitchFamily="18" charset="0"/>
            </a:endParaRPr>
          </a:p>
          <a:p>
            <a:endParaRPr lang="zh-CN" altLang="en-US" sz="2400">
              <a:ea typeface="楷体" panose="02010609060101010101" pitchFamily="49" charset="-122"/>
              <a:cs typeface="Times New Roman" panose="02020603050405020304" pitchFamily="18" charset="0"/>
            </a:endParaRPr>
          </a:p>
        </p:txBody>
      </p:sp>
      <p:pic>
        <p:nvPicPr>
          <p:cNvPr id="4" name="图片 3"/>
          <p:cNvPicPr>
            <a:picLocks noChangeAspect="1"/>
          </p:cNvPicPr>
          <p:nvPr>
            <p:custDataLst>
              <p:tags r:id="rId1"/>
            </p:custDataLst>
          </p:nvPr>
        </p:nvPicPr>
        <p:blipFill>
          <a:blip r:embed="rId4"/>
          <a:stretch>
            <a:fillRect/>
          </a:stretch>
        </p:blipFill>
        <p:spPr>
          <a:xfrm>
            <a:off x="9908381" y="2539726"/>
            <a:ext cx="4322945" cy="4123436"/>
          </a:xfrm>
          <a:prstGeom prst="rect">
            <a:avLst/>
          </a:prstGeom>
        </p:spPr>
      </p:pic>
      <p:graphicFrame>
        <p:nvGraphicFramePr>
          <p:cNvPr id="5" name="对象 4"/>
          <p:cNvGraphicFramePr>
            <a:graphicFrameLocks noChangeAspect="1"/>
          </p:cNvGraphicFramePr>
          <p:nvPr/>
        </p:nvGraphicFramePr>
        <p:xfrm>
          <a:off x="744644" y="5967714"/>
          <a:ext cx="8530247" cy="850429"/>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5"/>
                      <p:cNvPicPr/>
                      <p:nvPr/>
                    </p:nvPicPr>
                    <p:blipFill>
                      <a:blip r:embed="rId6"/>
                      <a:stretch>
                        <a:fillRect/>
                      </a:stretch>
                    </p:blipFill>
                    <p:spPr>
                      <a:xfrm>
                        <a:off x="744644" y="5967714"/>
                        <a:ext cx="8530247" cy="850429"/>
                      </a:xfrm>
                      <a:prstGeom prst="rect">
                        <a:avLst/>
                      </a:prstGeom>
                    </p:spPr>
                  </p:pic>
                </p:oleObj>
              </mc:Fallback>
            </mc:AlternateContent>
          </a:graphicData>
        </a:graphic>
      </p:graphicFrame>
      <p:sp>
        <p:nvSpPr>
          <p:cNvPr id="7" name="矩形 6"/>
          <p:cNvSpPr/>
          <p:nvPr/>
        </p:nvSpPr>
        <p:spPr>
          <a:xfrm>
            <a:off x="621507" y="1121935"/>
            <a:ext cx="5514975" cy="9501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箭头: 右 6"/>
          <p:cNvSpPr/>
          <p:nvPr/>
        </p:nvSpPr>
        <p:spPr>
          <a:xfrm rot="535720">
            <a:off x="6543675" y="1359489"/>
            <a:ext cx="985838" cy="38576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8178006" y="1439999"/>
            <a:ext cx="1566069" cy="5463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a:latin typeface="楷体" panose="02010609060101010101" pitchFamily="49" charset="-122"/>
                <a:ea typeface="楷体" panose="02010609060101010101" pitchFamily="49" charset="-122"/>
              </a:rPr>
              <a:t>常规表达</a:t>
            </a:r>
          </a:p>
        </p:txBody>
      </p:sp>
      <p:sp>
        <p:nvSpPr>
          <p:cNvPr id="10" name="矩形 9"/>
          <p:cNvSpPr/>
          <p:nvPr/>
        </p:nvSpPr>
        <p:spPr>
          <a:xfrm>
            <a:off x="621507" y="2539726"/>
            <a:ext cx="6350793" cy="65477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箭头: 右 9"/>
          <p:cNvSpPr/>
          <p:nvPr/>
        </p:nvSpPr>
        <p:spPr>
          <a:xfrm rot="535720">
            <a:off x="7231856" y="2661140"/>
            <a:ext cx="985838" cy="38576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8866187" y="2574738"/>
            <a:ext cx="1566069" cy="5463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a:latin typeface="楷体" panose="02010609060101010101" pitchFamily="49" charset="-122"/>
                <a:ea typeface="楷体" panose="02010609060101010101" pitchFamily="49" charset="-122"/>
              </a:rPr>
              <a:t>参数表达</a:t>
            </a:r>
          </a:p>
        </p:txBody>
      </p:sp>
      <p:sp>
        <p:nvSpPr>
          <p:cNvPr id="13" name="矩形 12"/>
          <p:cNvSpPr/>
          <p:nvPr/>
        </p:nvSpPr>
        <p:spPr>
          <a:xfrm>
            <a:off x="621508" y="3610127"/>
            <a:ext cx="3343274" cy="103580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箭头: 右 12"/>
          <p:cNvSpPr/>
          <p:nvPr/>
        </p:nvSpPr>
        <p:spPr>
          <a:xfrm rot="535720">
            <a:off x="6490214" y="3907750"/>
            <a:ext cx="1186391" cy="42102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矩形 14"/>
          <p:cNvSpPr/>
          <p:nvPr/>
        </p:nvSpPr>
        <p:spPr>
          <a:xfrm>
            <a:off x="8052134" y="3871959"/>
            <a:ext cx="1638486" cy="5463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a:latin typeface="楷体" panose="02010609060101010101" pitchFamily="49" charset="-122"/>
                <a:ea typeface="楷体" panose="02010609060101010101" pitchFamily="49" charset="-122"/>
              </a:rPr>
              <a:t>边界表达</a:t>
            </a:r>
          </a:p>
        </p:txBody>
      </p:sp>
      <p:sp>
        <p:nvSpPr>
          <p:cNvPr id="16" name="矩形 15"/>
          <p:cNvSpPr/>
          <p:nvPr/>
        </p:nvSpPr>
        <p:spPr>
          <a:xfrm>
            <a:off x="621507" y="5059601"/>
            <a:ext cx="4322946" cy="70448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箭头: 右 15"/>
          <p:cNvSpPr/>
          <p:nvPr/>
        </p:nvSpPr>
        <p:spPr>
          <a:xfrm>
            <a:off x="5269706" y="5245512"/>
            <a:ext cx="985838" cy="38576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矩形 17"/>
          <p:cNvSpPr/>
          <p:nvPr/>
        </p:nvSpPr>
        <p:spPr>
          <a:xfrm>
            <a:off x="6919055" y="5116965"/>
            <a:ext cx="1566069" cy="5463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a:latin typeface="楷体" panose="02010609060101010101" pitchFamily="49" charset="-122"/>
                <a:ea typeface="楷体" panose="02010609060101010101" pitchFamily="49" charset="-122"/>
              </a:rPr>
              <a:t>约束表达</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3"/>
              <p:cNvSpPr>
                <a:spLocks noChangeArrowheads="1"/>
              </p:cNvSpPr>
              <p:nvPr/>
            </p:nvSpPr>
            <p:spPr bwMode="auto">
              <a:xfrm>
                <a:off x="-88804" y="1509528"/>
                <a:ext cx="7419978" cy="37983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238050" tIns="79350" rIns="0" bIns="23805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pPr>
                <a:endPar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defTabSz="914400">
                  <a:buFont typeface="Arial" panose="020B0604020202020204" pitchFamily="34" charset="0"/>
                  <a:buChar char="•"/>
                </a:pPr>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假设在第</a:t>
                </a:r>
                <a14:m>
                  <m:oMath xmlns:m="http://schemas.openxmlformats.org/officeDocument/2006/math">
                    <m:r>
                      <a:rPr kumimoji="0" lang="en-US" altLang="zh-CN" sz="2000" b="0" i="1" u="none" strike="noStrike" cap="none" normalizeH="0" baseline="0" smtClean="0">
                        <a:ln>
                          <a:noFill/>
                        </a:ln>
                        <a:solidFill>
                          <a:srgbClr val="1F0909"/>
                        </a:solidFill>
                        <a:effectLst/>
                        <a:latin typeface="Cambria Math" panose="02040503050406030204" pitchFamily="18" charset="0"/>
                        <a:ea typeface="楷体" panose="02010609060101010101" pitchFamily="49" charset="-122"/>
                        <a:cs typeface="Times New Roman" panose="02020603050405020304" pitchFamily="18" charset="0"/>
                      </a:rPr>
                      <m:t>𝑘</m:t>
                    </m:r>
                  </m:oMath>
                </a14:m>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​轮的迭代时子域</a:t>
                </a:r>
                <a14:m>
                  <m:oMath xmlns:m="http://schemas.openxmlformats.org/officeDocument/2006/math">
                    <m:sSub>
                      <m:sSubPr>
                        <m:ctrlPr>
                          <a:rPr kumimoji="0" lang="en-US" altLang="zh-CN" sz="2000" b="0" i="1" u="none" strike="noStrike" cap="none" normalizeH="0" baseline="0" smtClean="0">
                            <a:ln>
                              <a:noFill/>
                            </a:ln>
                            <a:solidFill>
                              <a:srgbClr val="1F0909"/>
                            </a:solidFill>
                            <a:effectLst/>
                            <a:latin typeface="Cambria Math" panose="02040503050406030204" pitchFamily="18" charset="0"/>
                          </a:rPr>
                        </m:ctrlPr>
                      </m:sSubPr>
                      <m:e>
                        <m:r>
                          <m:rPr>
                            <m:sty m:val="p"/>
                          </m:rPr>
                          <a:rPr kumimoji="0" lang="en-US" altLang="zh-CN" sz="2000" b="0" i="0" u="none" strike="noStrike" cap="none" normalizeH="0" baseline="0" smtClean="0">
                            <a:ln>
                              <a:noFill/>
                            </a:ln>
                            <a:solidFill>
                              <a:srgbClr val="1F0909"/>
                            </a:solidFill>
                            <a:effectLst/>
                            <a:latin typeface="Cambria Math" panose="02040503050406030204" pitchFamily="18" charset="0"/>
                          </a:rPr>
                          <m:t>Ω</m:t>
                        </m:r>
                      </m:e>
                      <m:sub>
                        <m:r>
                          <a:rPr kumimoji="0" lang="en-US" altLang="zh-CN" sz="2000" b="0" i="1" u="none" strike="noStrike" cap="none" normalizeH="0" baseline="0" smtClean="0">
                            <a:ln>
                              <a:noFill/>
                            </a:ln>
                            <a:solidFill>
                              <a:srgbClr val="1F0909"/>
                            </a:solidFill>
                            <a:effectLst/>
                            <a:latin typeface="Cambria Math" panose="02040503050406030204" pitchFamily="18" charset="0"/>
                          </a:rPr>
                          <m:t>𝑖</m:t>
                        </m:r>
                      </m:sub>
                    </m:sSub>
                  </m:oMath>
                </a14:m>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​上的神经网络​</a:t>
                </a:r>
                <a14:m>
                  <m:oMath xmlns:m="http://schemas.openxmlformats.org/officeDocument/2006/math">
                    <m:r>
                      <a:rPr kumimoji="0" lang="en-US" altLang="zh-CN" sz="2000" b="0" i="1" u="none" strike="noStrike" cap="none" normalizeH="0" baseline="0" smtClean="0">
                        <a:ln>
                          <a:noFill/>
                        </a:ln>
                        <a:solidFill>
                          <a:srgbClr val="1F0909"/>
                        </a:solidFill>
                        <a:effectLst/>
                        <a:latin typeface="Cambria Math" panose="02040503050406030204" pitchFamily="18" charset="0"/>
                      </a:rPr>
                      <m:t>𝑢</m:t>
                    </m:r>
                  </m:oMath>
                </a14:m>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为</a:t>
                </a:r>
                <a14:m>
                  <m:oMath xmlns:m="http://schemas.openxmlformats.org/officeDocument/2006/math">
                    <m:sSubSup>
                      <m:sSubSupPr>
                        <m:ctrlPr>
                          <a:rPr kumimoji="0" lang="en-US" altLang="zh-CN" sz="2000" b="0" i="1" u="none" strike="noStrike" cap="none" normalizeH="0" baseline="0" smtClean="0">
                            <a:ln>
                              <a:noFill/>
                            </a:ln>
                            <a:solidFill>
                              <a:srgbClr val="C00000"/>
                            </a:solidFill>
                            <a:effectLst/>
                            <a:latin typeface="Cambria Math" panose="02040503050406030204" pitchFamily="18" charset="0"/>
                          </a:rPr>
                        </m:ctrlPr>
                      </m:sSubSupPr>
                      <m:e>
                        <m:r>
                          <a:rPr kumimoji="0" lang="en-US" altLang="zh-CN" sz="2000" b="0" i="1" u="none" strike="noStrike" cap="none" normalizeH="0" baseline="0" smtClean="0">
                            <a:ln>
                              <a:noFill/>
                            </a:ln>
                            <a:solidFill>
                              <a:srgbClr val="C00000"/>
                            </a:solidFill>
                            <a:effectLst/>
                            <a:latin typeface="Cambria Math" panose="02040503050406030204" pitchFamily="18" charset="0"/>
                          </a:rPr>
                          <m:t>𝑢</m:t>
                        </m:r>
                      </m:e>
                      <m:sub>
                        <m:r>
                          <a:rPr kumimoji="0" lang="en-US" altLang="zh-CN" sz="2000" b="0" i="1" u="none" strike="noStrike" cap="none" normalizeH="0" baseline="0" smtClean="0">
                            <a:ln>
                              <a:noFill/>
                            </a:ln>
                            <a:solidFill>
                              <a:srgbClr val="C00000"/>
                            </a:solidFill>
                            <a:effectLst/>
                            <a:latin typeface="Cambria Math" panose="02040503050406030204" pitchFamily="18" charset="0"/>
                          </a:rPr>
                          <m:t>𝑘</m:t>
                        </m:r>
                      </m:sub>
                      <m:sup>
                        <m:r>
                          <a:rPr kumimoji="0" lang="en-US" altLang="zh-CN" sz="2000" b="0" i="1" u="none" strike="noStrike" cap="none" normalizeH="0" baseline="0" smtClean="0">
                            <a:ln>
                              <a:noFill/>
                            </a:ln>
                            <a:solidFill>
                              <a:srgbClr val="C00000"/>
                            </a:solidFill>
                            <a:effectLst/>
                            <a:latin typeface="Cambria Math" panose="02040503050406030204" pitchFamily="18" charset="0"/>
                          </a:rPr>
                          <m:t>𝑖</m:t>
                        </m:r>
                      </m:sup>
                    </m:sSubSup>
                  </m:oMath>
                </a14:m>
                <a:r>
                  <a:rPr kumimoji="0" lang="zh-CN" altLang="zh-CN" sz="2000" b="0" i="0" u="none" strike="noStrike" cap="none" normalizeH="0" baseline="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a:t>
                </a:r>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，after solving the subdomain problems for iteration ​, the approximate solution defined on the whole domain is composed as</a:t>
                </a:r>
                <a:r>
                  <a:rPr kumimoji="0" lang="en-US" altLang="zh-CN" sz="2000" b="0" i="0" u="none" strike="noStrike" cap="none" normalizeH="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p>
                      <m:sSupPr>
                        <m:ctrlPr>
                          <a:rPr kumimoji="0" lang="en-US" altLang="zh-CN" sz="2000" b="0" i="1" u="none" strike="noStrike" cap="none" normalizeH="0" smtClean="0">
                            <a:ln>
                              <a:noFill/>
                            </a:ln>
                            <a:solidFill>
                              <a:srgbClr val="1F0909"/>
                            </a:solidFill>
                            <a:effectLst/>
                            <a:latin typeface="Cambria Math" panose="02040503050406030204" pitchFamily="18" charset="0"/>
                          </a:rPr>
                        </m:ctrlPr>
                      </m:sSupPr>
                      <m:e>
                        <m:r>
                          <a:rPr kumimoji="0" lang="en-US" altLang="zh-CN" sz="2000" b="0" i="1" u="none" strike="noStrike" cap="none" normalizeH="0" smtClean="0">
                            <a:ln>
                              <a:noFill/>
                            </a:ln>
                            <a:solidFill>
                              <a:srgbClr val="1F0909"/>
                            </a:solidFill>
                            <a:effectLst/>
                            <a:latin typeface="Cambria Math" panose="02040503050406030204" pitchFamily="18" charset="0"/>
                          </a:rPr>
                          <m:t>𝑢</m:t>
                        </m:r>
                      </m:e>
                      <m:sup>
                        <m:r>
                          <a:rPr kumimoji="0" lang="en-US" altLang="zh-CN" sz="2000" b="0" i="1" u="none" strike="noStrike" cap="none" normalizeH="0" smtClean="0">
                            <a:ln>
                              <a:noFill/>
                            </a:ln>
                            <a:solidFill>
                              <a:srgbClr val="1F0909"/>
                            </a:solidFill>
                            <a:effectLst/>
                            <a:latin typeface="Cambria Math" panose="02040503050406030204" pitchFamily="18" charset="0"/>
                          </a:rPr>
                          <m:t>𝑘</m:t>
                        </m:r>
                      </m:sup>
                    </m:sSup>
                    <m:sSub>
                      <m:sSubPr>
                        <m:ctrlPr>
                          <a:rPr kumimoji="0" lang="en-US" altLang="zh-CN" sz="2000" b="0" i="1" u="none" strike="noStrike" cap="none" normalizeH="0" smtClean="0">
                            <a:ln>
                              <a:noFill/>
                            </a:ln>
                            <a:solidFill>
                              <a:srgbClr val="1F0909"/>
                            </a:solidFill>
                            <a:effectLst/>
                            <a:latin typeface="Cambria Math" panose="02040503050406030204" pitchFamily="18" charset="0"/>
                          </a:rPr>
                        </m:ctrlPr>
                      </m:sSubPr>
                      <m:e>
                        <m:d>
                          <m:dPr>
                            <m:begChr m:val=""/>
                            <m:endChr m:val="|"/>
                            <m:ctrlPr>
                              <a:rPr kumimoji="0" lang="en-US" altLang="zh-CN" sz="2000" b="0" i="1" u="none" strike="noStrike" cap="none" normalizeH="0" smtClean="0">
                                <a:ln>
                                  <a:noFill/>
                                </a:ln>
                                <a:solidFill>
                                  <a:srgbClr val="1F0909"/>
                                </a:solidFill>
                                <a:effectLst/>
                                <a:latin typeface="Cambria Math" panose="02040503050406030204" pitchFamily="18" charset="0"/>
                              </a:rPr>
                            </m:ctrlPr>
                          </m:dPr>
                          <m:e>
                            <m:r>
                              <a:rPr lang="zh-CN" altLang="en-US" sz="2000">
                                <a:latin typeface="Cambria Math" panose="02040503050406030204" pitchFamily="18" charset="0"/>
                              </a:rPr>
                              <m:t>​</m:t>
                            </m:r>
                          </m:e>
                        </m:d>
                      </m:e>
                      <m:sub>
                        <m:sSub>
                          <m:sSubPr>
                            <m:ctrlPr>
                              <a:rPr lang="en-US" altLang="zh-CN" sz="2000" i="1">
                                <a:solidFill>
                                  <a:srgbClr val="1F0909"/>
                                </a:solidFill>
                                <a:latin typeface="Cambria Math" panose="02040503050406030204" pitchFamily="18" charset="0"/>
                              </a:rPr>
                            </m:ctrlPr>
                          </m:sSubPr>
                          <m:e>
                            <m:acc>
                              <m:accPr>
                                <m:chr m:val="̃"/>
                                <m:ctrlPr>
                                  <a:rPr lang="en-US" altLang="zh-CN" sz="2000" i="1">
                                    <a:solidFill>
                                      <a:srgbClr val="1F0909"/>
                                    </a:solidFill>
                                    <a:latin typeface="Cambria Math" panose="02040503050406030204" pitchFamily="18" charset="0"/>
                                  </a:rPr>
                                </m:ctrlPr>
                              </m:accPr>
                              <m:e>
                                <m:r>
                                  <m:rPr>
                                    <m:sty m:val="p"/>
                                  </m:rPr>
                                  <a:rPr lang="en-US" altLang="zh-CN" sz="2000">
                                    <a:solidFill>
                                      <a:srgbClr val="1F0909"/>
                                    </a:solidFill>
                                    <a:latin typeface="Cambria Math" panose="02040503050406030204" pitchFamily="18" charset="0"/>
                                  </a:rPr>
                                  <m:t>Ω</m:t>
                                </m:r>
                              </m:e>
                            </m:acc>
                          </m:e>
                          <m:sub>
                            <m:r>
                              <m:rPr>
                                <m:sty m:val="p"/>
                              </m:rPr>
                              <a:rPr lang="en-US" altLang="zh-CN" sz="2000">
                                <a:solidFill>
                                  <a:srgbClr val="1F0909"/>
                                </a:solidFill>
                                <a:latin typeface="Cambria Math" panose="02040503050406030204" pitchFamily="18" charset="0"/>
                              </a:rPr>
                              <m:t>i</m:t>
                            </m:r>
                          </m:sub>
                        </m:sSub>
                      </m:sub>
                    </m:sSub>
                    <m:r>
                      <a:rPr kumimoji="0" lang="en-US" altLang="zh-CN" sz="2000" b="0" i="1" u="none" strike="noStrike" cap="none" normalizeH="0" smtClean="0">
                        <a:ln>
                          <a:noFill/>
                        </a:ln>
                        <a:solidFill>
                          <a:srgbClr val="1F0909"/>
                        </a:solidFill>
                        <a:effectLst/>
                        <a:latin typeface="Cambria Math" panose="02040503050406030204" pitchFamily="18" charset="0"/>
                      </a:rPr>
                      <m:t>=</m:t>
                    </m:r>
                    <m:sSubSup>
                      <m:sSubSupPr>
                        <m:ctrlPr>
                          <a:rPr kumimoji="0" lang="en-US" altLang="zh-CN" sz="2000" b="0" i="1" u="none" strike="noStrike" cap="none" normalizeH="0" smtClean="0">
                            <a:ln>
                              <a:noFill/>
                            </a:ln>
                            <a:solidFill>
                              <a:srgbClr val="1F0909"/>
                            </a:solidFill>
                            <a:effectLst/>
                            <a:latin typeface="Cambria Math" panose="02040503050406030204" pitchFamily="18" charset="0"/>
                          </a:rPr>
                        </m:ctrlPr>
                      </m:sSubSupPr>
                      <m:e>
                        <m:r>
                          <a:rPr kumimoji="0" lang="en-US" altLang="zh-CN" sz="2000" b="0" i="1" u="none" strike="noStrike" cap="none" normalizeH="0" smtClean="0">
                            <a:ln>
                              <a:noFill/>
                            </a:ln>
                            <a:solidFill>
                              <a:srgbClr val="1F0909"/>
                            </a:solidFill>
                            <a:effectLst/>
                            <a:latin typeface="Cambria Math" panose="02040503050406030204" pitchFamily="18" charset="0"/>
                          </a:rPr>
                          <m:t>𝑢</m:t>
                        </m:r>
                      </m:e>
                      <m:sub>
                        <m:r>
                          <a:rPr kumimoji="0" lang="en-US" altLang="zh-CN" sz="2000" b="0" i="1" u="none" strike="noStrike" cap="none" normalizeH="0" smtClean="0">
                            <a:ln>
                              <a:noFill/>
                            </a:ln>
                            <a:solidFill>
                              <a:srgbClr val="1F0909"/>
                            </a:solidFill>
                            <a:effectLst/>
                            <a:latin typeface="Cambria Math" panose="02040503050406030204" pitchFamily="18" charset="0"/>
                          </a:rPr>
                          <m:t>𝑖</m:t>
                        </m:r>
                      </m:sub>
                      <m:sup>
                        <m:r>
                          <a:rPr kumimoji="0" lang="en-US" altLang="zh-CN" sz="2000" b="0" i="1" u="none" strike="noStrike" cap="none" normalizeH="0" smtClean="0">
                            <a:ln>
                              <a:noFill/>
                            </a:ln>
                            <a:solidFill>
                              <a:srgbClr val="1F0909"/>
                            </a:solidFill>
                            <a:effectLst/>
                            <a:latin typeface="Cambria Math" panose="02040503050406030204" pitchFamily="18" charset="0"/>
                          </a:rPr>
                          <m:t>𝑘</m:t>
                        </m:r>
                      </m:sup>
                    </m:sSubSup>
                  </m:oMath>
                </a14:m>
                <a:r>
                  <a:rPr lang="pl-PL" altLang="zh-CN"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defTabSz="914400">
                  <a:buFont typeface="Arial" panose="020B0604020202020204" pitchFamily="34" charset="0"/>
                  <a:buChar char="•"/>
                </a:pPr>
                <a:endParaRPr lang="en-US" altLang="zh-CN"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defTabSz="914400">
                  <a:buFont typeface="Arial" panose="020B0604020202020204" pitchFamily="34" charset="0"/>
                  <a:buChar char="•"/>
                </a:pPr>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和之前没有进行</a:t>
                </a:r>
                <a:r>
                  <a:rPr lang="en-US" altLang="zh-CN"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domain decomposition</a:t>
                </a:r>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时一样定义原问题的弱形式（</a:t>
                </a:r>
                <a:r>
                  <a:rPr lang="en-US" altLang="zh-CN"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weak form</a:t>
                </a:r>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r>
                      <a:rPr lang="en-US" altLang="zh-CN" sz="2000" b="0" i="1" smtClean="0">
                        <a:solidFill>
                          <a:srgbClr val="1F0909"/>
                        </a:solidFill>
                        <a:latin typeface="Cambria Math" panose="02040503050406030204" pitchFamily="18" charset="0"/>
                      </a:rPr>
                      <m:t>𝑢</m:t>
                    </m:r>
                  </m:oMath>
                </a14:m>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进行多次训练、子域划分因此需要给出</a:t>
                </a:r>
                <a14:m>
                  <m:oMath xmlns:m="http://schemas.openxmlformats.org/officeDocument/2006/math">
                    <m:r>
                      <a:rPr lang="en-US" altLang="zh-CN" sz="2000" b="0" i="1" smtClean="0">
                        <a:solidFill>
                          <a:srgbClr val="1F0909"/>
                        </a:solidFill>
                        <a:latin typeface="Cambria Math" panose="02040503050406030204" pitchFamily="18" charset="0"/>
                      </a:rPr>
                      <m:t>𝑢</m:t>
                    </m:r>
                  </m:oMath>
                </a14:m>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的新定义。 </a:t>
                </a:r>
                <a:endParaRPr lang="en-US" altLang="zh-CN"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defTabSz="914400">
                  <a:buFont typeface="Arial" panose="020B0604020202020204" pitchFamily="34" charset="0"/>
                  <a:buChar char="•"/>
                </a:pPr>
                <a:endParaRPr lang="en-US" altLang="zh-CN"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defTabSz="914400">
                  <a:buFont typeface="Arial" panose="020B0604020202020204" pitchFamily="34" charset="0"/>
                  <a:buChar char="•"/>
                </a:pPr>
                <a:r>
                  <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给出</a:t>
                </a:r>
                <a14:m>
                  <m:oMath xmlns:m="http://schemas.openxmlformats.org/officeDocument/2006/math">
                    <m:sSub>
                      <m:sSubPr>
                        <m:ctrlP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𝑔</m:t>
                        </m:r>
                      </m:e>
                      <m:sub>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𝑙</m:t>
                        </m:r>
                      </m:e>
                      <m:sub>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𝑖</m:t>
                        </m:r>
                      </m:sub>
                    </m:sSub>
                    <m:sSub>
                      <m:sSubPr>
                        <m:ctrlP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𝑓</m:t>
                        </m:r>
                      </m:e>
                      <m:sub>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中</a:t>
                </a:r>
                <a14:m>
                  <m:oMath xmlns:m="http://schemas.openxmlformats.org/officeDocument/2006/math">
                    <m:sSub>
                      <m:sSubPr>
                        <m:ctrlP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𝑔</m:t>
                        </m:r>
                      </m:e>
                      <m:sub>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𝑓</m:t>
                        </m:r>
                      </m:e>
                      <m:sub>
                        <m:r>
                          <a:rPr lang="en-US" altLang="zh-CN" sz="2000" b="0" i="1" smtClean="0">
                            <a:solidFill>
                              <a:srgbClr val="1F0909"/>
                            </a:solidFill>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的训练函数</a:t>
                </a:r>
                <a:r>
                  <a:rPr lang="en-US" altLang="zh-CN"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(Loss Function)</a:t>
                </a:r>
                <a:r>
                  <a:rPr lang="zh-CN" altLang="en-US" sz="2000">
                    <a:solidFill>
                      <a:srgbClr val="1F0909"/>
                    </a:solidFill>
                    <a:latin typeface="Times New Roman" panose="02020603050405020304" pitchFamily="18" charset="0"/>
                    <a:ea typeface="楷体" panose="02010609060101010101" pitchFamily="49" charset="-122"/>
                    <a:cs typeface="Times New Roman" panose="02020603050405020304" pitchFamily="18" charset="0"/>
                  </a:rPr>
                  <a:t>，进行训练即可。</a:t>
                </a:r>
                <a:endParaRPr kumimoji="0" lang="zh-CN" altLang="zh-CN" sz="2000" b="0" i="0" u="none" strike="noStrike" cap="none" normalizeH="0" baseline="0">
                  <a:ln>
                    <a:noFill/>
                  </a:ln>
                  <a:solidFill>
                    <a:srgbClr val="1F0909"/>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Rectangle 3"/>
              <p:cNvSpPr>
                <a:spLocks noRot="1" noChangeAspect="1" noMove="1" noResize="1" noEditPoints="1" noAdjustHandles="1" noChangeArrowheads="1" noChangeShapeType="1" noTextEdit="1"/>
              </p:cNvSpPr>
              <p:nvPr/>
            </p:nvSpPr>
            <p:spPr bwMode="auto">
              <a:xfrm>
                <a:off x="-88804" y="1509528"/>
                <a:ext cx="7419978" cy="3798375"/>
              </a:xfrm>
              <a:prstGeom prst="rect">
                <a:avLst/>
              </a:prstGeom>
              <a:blipFill rotWithShape="1">
                <a:blip r:embed="rId3"/>
                <a:stretch>
                  <a:fillRect l="7" t="-4" r="1" b="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7380189" y="1561928"/>
            <a:ext cx="7331174" cy="4253085"/>
          </a:xfrm>
          <a:prstGeom prst="rect">
            <a:avLst/>
          </a:prstGeom>
        </p:spPr>
      </p:pic>
      <p:graphicFrame>
        <p:nvGraphicFramePr>
          <p:cNvPr id="6" name="对象 5"/>
          <p:cNvGraphicFramePr>
            <a:graphicFrameLocks noChangeAspect="1"/>
          </p:cNvGraphicFramePr>
          <p:nvPr/>
        </p:nvGraphicFramePr>
        <p:xfrm>
          <a:off x="7380189" y="787140"/>
          <a:ext cx="7172325" cy="595312"/>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3"/>
                      <p:cNvPicPr/>
                      <p:nvPr/>
                    </p:nvPicPr>
                    <p:blipFill>
                      <a:blip r:embed="rId6"/>
                      <a:stretch>
                        <a:fillRect/>
                      </a:stretch>
                    </p:blipFill>
                    <p:spPr>
                      <a:xfrm>
                        <a:off x="7380189" y="787140"/>
                        <a:ext cx="7172325" cy="595312"/>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200817" y="787139"/>
          <a:ext cx="6889750" cy="595313"/>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对象 12"/>
                      <p:cNvPicPr/>
                      <p:nvPr/>
                    </p:nvPicPr>
                    <p:blipFill>
                      <a:blip r:embed="rId8"/>
                      <a:stretch>
                        <a:fillRect/>
                      </a:stretch>
                    </p:blipFill>
                    <p:spPr>
                      <a:xfrm>
                        <a:off x="200817" y="787139"/>
                        <a:ext cx="6889750" cy="595313"/>
                      </a:xfrm>
                      <a:prstGeom prst="rect">
                        <a:avLst/>
                      </a:prstGeom>
                    </p:spPr>
                  </p:pic>
                </p:oleObj>
              </mc:Fallback>
            </mc:AlternateContent>
          </a:graphicData>
        </a:graphic>
      </p:graphicFrame>
      <p:sp>
        <p:nvSpPr>
          <p:cNvPr id="9" name="文本框 8"/>
          <p:cNvSpPr txBox="1"/>
          <p:nvPr/>
        </p:nvSpPr>
        <p:spPr>
          <a:xfrm>
            <a:off x="635793" y="6366580"/>
            <a:ext cx="12220012" cy="461665"/>
          </a:xfrm>
          <a:prstGeom prst="rect">
            <a:avLst/>
          </a:prstGeom>
          <a:noFill/>
        </p:spPr>
        <p:txBody>
          <a:bodyPr wrap="none" rtlCol="0">
            <a:spAutoFit/>
          </a:bodyPr>
          <a:lstStyle/>
          <a:p>
            <a:r>
              <a:rPr lang="zh-CN" altLang="en-US" sz="24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启发：对于</a:t>
            </a:r>
            <a:r>
              <a:rPr lang="en-US" altLang="zh-CN" sz="24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Random Feature Method</a:t>
            </a:r>
            <a:r>
              <a:rPr lang="zh-CN" altLang="en-US" sz="24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能不能用类似的思想？把并行计算引入到</a:t>
            </a:r>
            <a:r>
              <a:rPr lang="en-US" altLang="zh-CN" sz="24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RFM</a:t>
            </a:r>
            <a:r>
              <a:rPr lang="zh-CN" altLang="en-US" sz="240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方法中。</a:t>
            </a:r>
            <a:endParaRPr lang="en-US" altLang="zh-CN" sz="240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b="1">
                <a:solidFill>
                  <a:srgbClr val="0070C0"/>
                </a:solidFill>
              </a:rPr>
              <a:t>Analysis and Simulation</a:t>
            </a:r>
            <a:endParaRPr lang="zh-CN" altLang="en-US" b="1">
              <a:solidFill>
                <a:srgbClr val="0070C0"/>
              </a:solidFill>
            </a:endParaRPr>
          </a:p>
        </p:txBody>
      </p:sp>
      <p:sp>
        <p:nvSpPr>
          <p:cNvPr id="5" name="副标题 4"/>
          <p:cNvSpPr>
            <a:spLocks noGrp="1"/>
          </p:cNvSpPr>
          <p:nvPr>
            <p:ph type="subTitle" idx="1"/>
          </p:nvPr>
        </p:nvSpPr>
        <p:spPr>
          <a:xfrm>
            <a:off x="1838922" y="3791311"/>
            <a:ext cx="11033522" cy="2573769"/>
          </a:xfrm>
        </p:spPr>
        <p:txBody>
          <a:bodyPr>
            <a:normAutofit/>
          </a:bodyPr>
          <a:lstStyle/>
          <a:p>
            <a:r>
              <a:rPr lang="en-US" altLang="zh-CN"/>
              <a:t>of Semiconductor Devices</a:t>
            </a:r>
          </a:p>
          <a:p>
            <a:endParaRPr lang="en-US" altLang="zh-CN" sz="3600"/>
          </a:p>
          <a:p>
            <a:endParaRPr lang="en-US" altLang="zh-CN" sz="3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0070C0"/>
                </a:solidFill>
              </a:rPr>
              <a:t>Analysis and Simulation of Semiconductor Devices</a:t>
            </a:r>
            <a:endParaRPr lang="zh-CN" altLang="en-US"/>
          </a:p>
        </p:txBody>
      </p:sp>
      <p:sp>
        <p:nvSpPr>
          <p:cNvPr id="3" name="内容占位符 2"/>
          <p:cNvSpPr>
            <a:spLocks noGrp="1"/>
          </p:cNvSpPr>
          <p:nvPr>
            <p:ph idx="1"/>
          </p:nvPr>
        </p:nvSpPr>
        <p:spPr/>
        <p:txBody>
          <a:bodyPr/>
          <a:lstStyle/>
          <a:p>
            <a:r>
              <a:rPr lang="en-US" altLang="zh-CN"/>
              <a:t>Maxwell’s Equation :</a:t>
            </a:r>
          </a:p>
          <a:p>
            <a:endParaRPr lang="en-US" altLang="zh-CN"/>
          </a:p>
          <a:p>
            <a:endParaRPr lang="en-US" altLang="zh-CN"/>
          </a:p>
          <a:p>
            <a:endParaRPr lang="en-US" altLang="zh-CN"/>
          </a:p>
          <a:p>
            <a:endParaRPr lang="en-US" altLang="zh-CN"/>
          </a:p>
          <a:p>
            <a:pPr marL="0" indent="0">
              <a:buNone/>
            </a:pPr>
            <a:endParaRPr lang="en-US" altLang="zh-CN"/>
          </a:p>
          <a:p>
            <a:r>
              <a:rPr lang="en-US" altLang="zh-CN"/>
              <a:t>Continity Equation :</a:t>
            </a:r>
          </a:p>
          <a:p>
            <a:endParaRPr lang="en-US" altLang="zh-CN"/>
          </a:p>
          <a:p>
            <a:endParaRPr lang="zh-CN" altLang="en-US"/>
          </a:p>
        </p:txBody>
      </p:sp>
      <p:pic>
        <p:nvPicPr>
          <p:cNvPr id="7" name="图片 6"/>
          <p:cNvPicPr>
            <a:picLocks noChangeAspect="1"/>
          </p:cNvPicPr>
          <p:nvPr/>
        </p:nvPicPr>
        <p:blipFill>
          <a:blip r:embed="rId2"/>
          <a:stretch>
            <a:fillRect/>
          </a:stretch>
        </p:blipFill>
        <p:spPr>
          <a:xfrm>
            <a:off x="851620" y="1347399"/>
            <a:ext cx="12897592" cy="2695964"/>
          </a:xfrm>
          <a:prstGeom prst="rect">
            <a:avLst/>
          </a:prstGeom>
        </p:spPr>
      </p:pic>
      <p:pic>
        <p:nvPicPr>
          <p:cNvPr id="9" name="图片 8"/>
          <p:cNvPicPr>
            <a:picLocks noChangeAspect="1"/>
          </p:cNvPicPr>
          <p:nvPr/>
        </p:nvPicPr>
        <p:blipFill>
          <a:blip r:embed="rId3"/>
          <a:stretch>
            <a:fillRect/>
          </a:stretch>
        </p:blipFill>
        <p:spPr>
          <a:xfrm>
            <a:off x="851620" y="4582306"/>
            <a:ext cx="13146321" cy="214710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0070C0"/>
                </a:solidFill>
              </a:rPr>
              <a:t>Analysis and Simulation of Semiconductor Devices</a:t>
            </a:r>
            <a:endParaRPr lang="zh-CN" altLang="en-US"/>
          </a:p>
        </p:txBody>
      </p:sp>
      <p:sp>
        <p:nvSpPr>
          <p:cNvPr id="3" name="内容占位符 2"/>
          <p:cNvSpPr>
            <a:spLocks noGrp="1"/>
          </p:cNvSpPr>
          <p:nvPr>
            <p:ph idx="1"/>
          </p:nvPr>
        </p:nvSpPr>
        <p:spPr>
          <a:xfrm>
            <a:off x="214312" y="878681"/>
            <a:ext cx="13157200" cy="5494496"/>
          </a:xfrm>
        </p:spPr>
        <p:txBody>
          <a:bodyPr/>
          <a:lstStyle/>
          <a:p>
            <a:r>
              <a:rPr lang="en-US" altLang="zh-CN"/>
              <a:t>Carrier Transport Equation :</a:t>
            </a:r>
          </a:p>
          <a:p>
            <a:endParaRPr lang="zh-CN" altLang="en-US"/>
          </a:p>
        </p:txBody>
      </p:sp>
      <p:pic>
        <p:nvPicPr>
          <p:cNvPr id="5" name="图片 4"/>
          <p:cNvPicPr>
            <a:picLocks noChangeAspect="1"/>
          </p:cNvPicPr>
          <p:nvPr/>
        </p:nvPicPr>
        <p:blipFill>
          <a:blip r:embed="rId2"/>
          <a:stretch>
            <a:fillRect/>
          </a:stretch>
        </p:blipFill>
        <p:spPr>
          <a:xfrm>
            <a:off x="4033799" y="767040"/>
            <a:ext cx="10056057" cy="2740815"/>
          </a:xfrm>
          <a:prstGeom prst="rect">
            <a:avLst/>
          </a:prstGeom>
        </p:spPr>
      </p:pic>
      <p:pic>
        <p:nvPicPr>
          <p:cNvPr id="7" name="图片 6"/>
          <p:cNvPicPr>
            <a:picLocks noChangeAspect="1"/>
          </p:cNvPicPr>
          <p:nvPr/>
        </p:nvPicPr>
        <p:blipFill>
          <a:blip r:embed="rId3"/>
          <a:stretch>
            <a:fillRect/>
          </a:stretch>
        </p:blipFill>
        <p:spPr>
          <a:xfrm>
            <a:off x="828641" y="3578339"/>
            <a:ext cx="13801761" cy="36400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21851" y="1174196"/>
            <a:ext cx="12429531" cy="2513060"/>
          </a:xfrm>
        </p:spPr>
        <p:txBody>
          <a:bodyPr>
            <a:normAutofit/>
          </a:bodyPr>
          <a:lstStyle/>
          <a:p>
            <a:r>
              <a:rPr lang="en-US" altLang="zh-CN" sz="5400" b="1">
                <a:solidFill>
                  <a:srgbClr val="0070C0"/>
                </a:solidFill>
              </a:rPr>
              <a:t>Approximate Newton &amp; Gummel Method</a:t>
            </a:r>
            <a:endParaRPr lang="zh-CN" altLang="en-US" sz="5400" b="1">
              <a:solidFill>
                <a:srgbClr val="0070C0"/>
              </a:solidFill>
            </a:endParaRPr>
          </a:p>
        </p:txBody>
      </p:sp>
      <p:sp>
        <p:nvSpPr>
          <p:cNvPr id="3" name="副标题 2"/>
          <p:cNvSpPr>
            <a:spLocks noGrp="1"/>
          </p:cNvSpPr>
          <p:nvPr>
            <p:ph type="subTitle" idx="1"/>
          </p:nvPr>
        </p:nvSpPr>
        <p:spPr>
          <a:xfrm>
            <a:off x="692945" y="3812742"/>
            <a:ext cx="13087345" cy="3405621"/>
          </a:xfrm>
        </p:spPr>
        <p:txBody>
          <a:bodyPr>
            <a:normAutofit/>
          </a:bodyPr>
          <a:lstStyle/>
          <a:p>
            <a:r>
              <a:rPr lang="en-US" altLang="zh-CN"/>
              <a:t>—— For Solving the Basic Semiconductor Device Equations</a:t>
            </a:r>
          </a:p>
          <a:p>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487024" cy="669131"/>
          </a:xfrm>
        </p:spPr>
        <p:txBody>
          <a:bodyPr>
            <a:normAutofit fontScale="90000"/>
          </a:bodyPr>
          <a:lstStyle/>
          <a:p>
            <a:r>
              <a:rPr lang="en-US" altLang="zh-CN"/>
              <a:t>《AN APPROXIMATE NEWTON METHOD FOR THE SOLUTION OF THE BASIC SEMICONDUCTOR DEVICE EQUATIONS》</a:t>
            </a:r>
            <a:endParaRPr lang="zh-CN" altLang="en-US"/>
          </a:p>
        </p:txBody>
      </p:sp>
      <p:sp>
        <p:nvSpPr>
          <p:cNvPr id="3" name="内容占位符 2"/>
          <p:cNvSpPr>
            <a:spLocks noGrp="1"/>
          </p:cNvSpPr>
          <p:nvPr>
            <p:ph idx="1"/>
          </p:nvPr>
        </p:nvSpPr>
        <p:spPr>
          <a:xfrm>
            <a:off x="542925" y="1007270"/>
            <a:ext cx="13157200" cy="5834892"/>
          </a:xfrm>
        </p:spPr>
        <p:txBody>
          <a:bodyPr>
            <a:normAutofit/>
          </a:bodyPr>
          <a:lstStyle/>
          <a:p>
            <a:r>
              <a:rPr lang="zh-CN" altLang="en-US"/>
              <a:t>考虑以下的</a:t>
            </a:r>
            <a:r>
              <a:rPr lang="en-US" altLang="zh-CN"/>
              <a:t>semi-conductor device equation</a:t>
            </a:r>
            <a:r>
              <a:rPr lang="zh-CN" altLang="en-US"/>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pPr marL="0" indent="0">
              <a:buNone/>
            </a:pPr>
            <a:endParaRPr lang="en-US" altLang="zh-CN"/>
          </a:p>
          <a:p>
            <a:pPr marL="0" indent="0">
              <a:buNone/>
            </a:pPr>
            <a:endParaRPr lang="en-US" altLang="zh-CN"/>
          </a:p>
          <a:p>
            <a:endParaRPr lang="zh-CN" altLang="en-US"/>
          </a:p>
        </p:txBody>
      </p:sp>
      <p:graphicFrame>
        <p:nvGraphicFramePr>
          <p:cNvPr id="4" name="对象 3"/>
          <p:cNvGraphicFramePr>
            <a:graphicFrameLocks noChangeAspect="1"/>
          </p:cNvGraphicFramePr>
          <p:nvPr/>
        </p:nvGraphicFramePr>
        <p:xfrm>
          <a:off x="925514" y="1481126"/>
          <a:ext cx="4857750" cy="3165314"/>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4"/>
                      <p:cNvPicPr/>
                      <p:nvPr/>
                    </p:nvPicPr>
                    <p:blipFill>
                      <a:blip r:embed="rId4"/>
                      <a:stretch>
                        <a:fillRect/>
                      </a:stretch>
                    </p:blipFill>
                    <p:spPr>
                      <a:xfrm>
                        <a:off x="925514" y="1481126"/>
                        <a:ext cx="4857750" cy="316531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p:cNvSpPr txBox="1"/>
              <p:nvPr/>
            </p:nvSpPr>
            <p:spPr>
              <a:xfrm>
                <a:off x="6636544" y="1725480"/>
                <a:ext cx="6615113" cy="2346668"/>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r>
                      <a:rPr lang="zh-CN" altLang="en-US" i="1" smtClean="0">
                        <a:latin typeface="Cambria Math" panose="02040503050406030204" pitchFamily="18" charset="0"/>
                      </a:rPr>
                      <m:t>𝜓</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electrostatic potential </a:t>
                </a:r>
                <a:r>
                  <a:rPr lang="zh-CN" altLang="en-US">
                    <a:latin typeface="Times New Roman" panose="02020603050405020304" pitchFamily="18" charset="0"/>
                    <a:ea typeface="楷体" panose="02010609060101010101" pitchFamily="49" charset="-122"/>
                    <a:cs typeface="Times New Roman" panose="02020603050405020304" pitchFamily="18" charset="0"/>
                  </a:rPr>
                  <a:t>静电势                                            </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rPr>
                      <m:t>𝜓</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electric field </a:t>
                </a:r>
                <a:r>
                  <a:rPr lang="zh-CN" altLang="en-US">
                    <a:latin typeface="Times New Roman" panose="02020603050405020304" pitchFamily="18" charset="0"/>
                    <a:ea typeface="楷体" panose="02010609060101010101" pitchFamily="49" charset="-122"/>
                    <a:cs typeface="Times New Roman" panose="02020603050405020304" pitchFamily="18" charset="0"/>
                  </a:rPr>
                  <a:t>电场</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zh-CN" altLang="en-US" b="0" i="1" smtClean="0">
                            <a:latin typeface="Cambria Math" panose="02040503050406030204" pitchFamily="18" charset="0"/>
                          </a:rPr>
                          <m:t>𝜓</m:t>
                        </m:r>
                      </m:sup>
                    </m:sSup>
                    <m:r>
                      <a:rPr lang="en-US" altLang="zh-CN" b="0" i="1" smtClean="0">
                        <a:latin typeface="Cambria Math" panose="02040503050406030204" pitchFamily="18" charset="0"/>
                      </a:rPr>
                      <m:t>𝑢</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concentrations of negatively charged carriers(electrons)</a:t>
                </a:r>
              </a:p>
              <a:p>
                <a:pPr marL="342900" indent="-34290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zh-CN" altLang="en-US" b="0" i="1" smtClean="0">
                            <a:latin typeface="Cambria Math" panose="02040503050406030204" pitchFamily="18" charset="0"/>
                          </a:rPr>
                          <m:t>𝜓</m:t>
                        </m:r>
                      </m:sup>
                    </m:sSup>
                    <m:r>
                      <a:rPr lang="en-US" altLang="zh-CN" b="0" i="1" smtClean="0">
                        <a:latin typeface="Cambria Math" panose="02040503050406030204" pitchFamily="18" charset="0"/>
                      </a:rPr>
                      <m:t>𝑣</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concentrations of positively charged carriers(holes)</a:t>
                </a:r>
              </a:p>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636544" y="1725480"/>
                <a:ext cx="6615113" cy="2346668"/>
              </a:xfrm>
              <a:prstGeom prst="rect">
                <a:avLst/>
              </a:prstGeom>
              <a:blipFill rotWithShape="1">
                <a:blip r:embed="rId5"/>
                <a:stretch>
                  <a:fillRect l="-2" t="-8" r="7"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636544" y="3833773"/>
                <a:ext cx="7149305" cy="3008388"/>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sSub>
                      <m:sSubPr>
                        <m:ctrlPr>
                          <a:rPr lang="en-US" altLang="zh-CN"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𝐽</m:t>
                        </m:r>
                      </m:e>
                      <m:sub>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current densities of concentrations of negatively charged carriers(electrons)</a:t>
                </a:r>
              </a:p>
              <a:p>
                <a:pPr marL="342900" indent="-342900">
                  <a:buFont typeface="Wingdings" panose="05000000000000000000" pitchFamily="2" charset="2"/>
                  <a:buChar char="Ø"/>
                </a:pPr>
                <a14:m>
                  <m:oMath xmlns:m="http://schemas.openxmlformats.org/officeDocument/2006/math">
                    <m:sSub>
                      <m:sSubPr>
                        <m:ctrlPr>
                          <a:rPr lang="en-US" altLang="zh-CN"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𝐽</m:t>
                        </m:r>
                      </m:e>
                      <m:sub>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𝑝</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current densities of concentrations of positively charged carriers(holes)</a:t>
                </a:r>
              </a:p>
              <a:p>
                <a:pPr marL="342900" indent="-342900">
                  <a:buFont typeface="Wingdings" panose="05000000000000000000" pitchFamily="2" charset="2"/>
                  <a:buChar char="Ø"/>
                </a:pPr>
                <a14:m>
                  <m:oMath xmlns:m="http://schemas.openxmlformats.org/officeDocument/2006/math">
                    <m:sSub>
                      <m:sSubPr>
                        <m:ctrlPr>
                          <a:rPr lang="en-US" altLang="zh-CN"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𝑢</m:t>
                        </m:r>
                      </m:e>
                      <m:sub>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𝑛</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mobolity of electrons </a:t>
                </a:r>
              </a:p>
              <a:p>
                <a:pPr marL="342900" indent="-342900">
                  <a:buFont typeface="Wingdings" panose="05000000000000000000" pitchFamily="2" charset="2"/>
                  <a:buChar char="Ø"/>
                </a:pPr>
                <a14:m>
                  <m:oMath xmlns:m="http://schemas.openxmlformats.org/officeDocument/2006/math">
                    <m:sSub>
                      <m:sSubPr>
                        <m:ctrlPr>
                          <a:rPr lang="en-US" altLang="zh-CN" b="0" i="1" smtClean="0">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𝑢</m:t>
                        </m:r>
                      </m:e>
                      <m:sub>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𝑝</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mobolity of holes</a:t>
                </a:r>
              </a:p>
              <a:p>
                <a:pPr marL="342900" indent="-34290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𝐶</m:t>
                    </m:r>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m:t>
                    </m:r>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𝑥</m:t>
                    </m:r>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doping concentration</a:t>
                </a:r>
              </a:p>
              <a:p>
                <a:pPr marL="342900" indent="-342900">
                  <a:buFont typeface="Wingdings" panose="05000000000000000000" pitchFamily="2" charset="2"/>
                  <a:buChar char="Ø"/>
                </a:pPr>
                <a14:m>
                  <m:oMath xmlns:m="http://schemas.openxmlformats.org/officeDocument/2006/math">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𝑅</m:t>
                    </m:r>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the generation recombination rate</a:t>
                </a:r>
              </a:p>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636544" y="3833773"/>
                <a:ext cx="7149305" cy="3008388"/>
              </a:xfrm>
              <a:prstGeom prst="rect">
                <a:avLst/>
              </a:prstGeom>
              <a:blipFill rotWithShape="1">
                <a:blip r:embed="rId6"/>
                <a:stretch>
                  <a:fillRect l="-2" t="-9" r="9" b="1"/>
                </a:stretch>
              </a:blipFill>
            </p:spPr>
            <p:txBody>
              <a:bodyPr/>
              <a:lstStyle/>
              <a:p>
                <a:r>
                  <a:rPr lang="zh-CN" altLang="en-US">
                    <a:noFill/>
                  </a:rPr>
                  <a:t> </a:t>
                </a:r>
              </a:p>
            </p:txBody>
          </p:sp>
        </mc:Fallback>
      </mc:AlternateContent>
      <p:graphicFrame>
        <p:nvGraphicFramePr>
          <p:cNvPr id="9" name="对象 8"/>
          <p:cNvGraphicFramePr>
            <a:graphicFrameLocks noChangeAspect="1"/>
          </p:cNvGraphicFramePr>
          <p:nvPr/>
        </p:nvGraphicFramePr>
        <p:xfrm>
          <a:off x="925514" y="4775028"/>
          <a:ext cx="5116513" cy="1758950"/>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图片 7"/>
                      <p:cNvPicPr/>
                      <p:nvPr/>
                    </p:nvPicPr>
                    <p:blipFill>
                      <a:blip r:embed="rId8"/>
                      <a:stretch>
                        <a:fillRect/>
                      </a:stretch>
                    </p:blipFill>
                    <p:spPr>
                      <a:xfrm>
                        <a:off x="925514" y="4775028"/>
                        <a:ext cx="5116513" cy="1758950"/>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《AN APPROXIMATE NEWTON METHOD FOR THE SOLUTION OF THE BASIC SEMICONDUCTOR DEVICE EQUATIONS》</a:t>
            </a:r>
            <a:endParaRPr lang="zh-CN" altLang="en-US"/>
          </a:p>
        </p:txBody>
      </p:sp>
      <p:graphicFrame>
        <p:nvGraphicFramePr>
          <p:cNvPr id="8" name="对象 7"/>
          <p:cNvGraphicFramePr>
            <a:graphicFrameLocks noChangeAspect="1"/>
          </p:cNvGraphicFramePr>
          <p:nvPr/>
        </p:nvGraphicFramePr>
        <p:xfrm>
          <a:off x="621507" y="1466059"/>
          <a:ext cx="4857750" cy="3165314"/>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对象 3"/>
                      <p:cNvPicPr/>
                      <p:nvPr/>
                    </p:nvPicPr>
                    <p:blipFill>
                      <a:blip r:embed="rId4"/>
                      <a:stretch>
                        <a:fillRect/>
                      </a:stretch>
                    </p:blipFill>
                    <p:spPr>
                      <a:xfrm>
                        <a:off x="621507" y="1466059"/>
                        <a:ext cx="4857750" cy="3165314"/>
                      </a:xfrm>
                      <a:prstGeom prst="rect">
                        <a:avLst/>
                      </a:prstGeom>
                    </p:spPr>
                  </p:pic>
                </p:oleObj>
              </mc:Fallback>
            </mc:AlternateContent>
          </a:graphicData>
        </a:graphic>
      </p:graphicFrame>
      <p:sp>
        <p:nvSpPr>
          <p:cNvPr id="9" name="矩形 8"/>
          <p:cNvSpPr/>
          <p:nvPr/>
        </p:nvSpPr>
        <p:spPr>
          <a:xfrm>
            <a:off x="885825" y="2493169"/>
            <a:ext cx="2378869" cy="40719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885824" y="3305574"/>
            <a:ext cx="2378869" cy="40719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885823" y="2085974"/>
            <a:ext cx="2378869" cy="350045"/>
          </a:xfrm>
          <a:prstGeom prst="rect">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矩形 13"/>
          <p:cNvSpPr/>
          <p:nvPr/>
        </p:nvSpPr>
        <p:spPr>
          <a:xfrm>
            <a:off x="935827" y="2931319"/>
            <a:ext cx="2378869" cy="350045"/>
          </a:xfrm>
          <a:prstGeom prst="rect">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p:cNvSpPr/>
          <p:nvPr/>
        </p:nvSpPr>
        <p:spPr>
          <a:xfrm>
            <a:off x="885824" y="1621630"/>
            <a:ext cx="4593434" cy="407194"/>
          </a:xfrm>
          <a:prstGeom prst="rect">
            <a:avLst/>
          </a:prstGeom>
          <a:no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箭头: 右 16"/>
          <p:cNvSpPr/>
          <p:nvPr/>
        </p:nvSpPr>
        <p:spPr>
          <a:xfrm rot="1557361">
            <a:off x="5010712" y="3041256"/>
            <a:ext cx="1221582" cy="40719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箭头: 右 17"/>
          <p:cNvSpPr/>
          <p:nvPr/>
        </p:nvSpPr>
        <p:spPr>
          <a:xfrm rot="2954296">
            <a:off x="5240708" y="4387843"/>
            <a:ext cx="866612" cy="351984"/>
          </a:xfrm>
          <a:prstGeom prst="rightArrow">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 name="箭头: 右 18"/>
          <p:cNvSpPr/>
          <p:nvPr/>
        </p:nvSpPr>
        <p:spPr>
          <a:xfrm rot="20949142">
            <a:off x="5232750" y="2243325"/>
            <a:ext cx="841064" cy="407194"/>
          </a:xfrm>
          <a:prstGeom prst="rightArrow">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内容占位符 3"/>
          <p:cNvSpPr>
            <a:spLocks noGrp="1"/>
          </p:cNvSpPr>
          <p:nvPr>
            <p:ph idx="1"/>
          </p:nvPr>
        </p:nvSpPr>
        <p:spPr>
          <a:xfrm>
            <a:off x="462519" y="957977"/>
            <a:ext cx="13157200" cy="5494496"/>
          </a:xfrm>
        </p:spPr>
        <p:txBody>
          <a:bodyPr/>
          <a:lstStyle/>
          <a:p>
            <a:endParaRPr lang="zh-CN" altLang="en-US"/>
          </a:p>
        </p:txBody>
      </p:sp>
      <mc:AlternateContent xmlns:mc="http://schemas.openxmlformats.org/markup-compatibility/2006" xmlns:a14="http://schemas.microsoft.com/office/drawing/2010/main">
        <mc:Choice Requires="a14">
          <p:sp>
            <p:nvSpPr>
              <p:cNvPr id="5" name="文本框 4"/>
              <p:cNvSpPr txBox="1"/>
              <p:nvPr/>
            </p:nvSpPr>
            <p:spPr>
              <a:xfrm>
                <a:off x="7041119" y="1007270"/>
                <a:ext cx="4712509" cy="6440033"/>
              </a:xfrm>
              <a:prstGeom prst="rect">
                <a:avLst/>
              </a:prstGeom>
              <a:noFill/>
            </p:spPr>
            <p:txBody>
              <a:bodyPr wrap="none" rtlCol="0">
                <a:spAutoFit/>
              </a:bodyPr>
              <a:lstStyle/>
              <a:p>
                <a:pPr marL="342900" indent="-342900">
                  <a:buFont typeface="Arial" panose="020B0604020202020204" pitchFamily="34" charset="0"/>
                  <a:buChar char="•"/>
                </a:pPr>
                <a:r>
                  <a:rPr lang="en-US" altLang="zh-CN" sz="2400" i="1">
                    <a:latin typeface="Times New Roman" panose="02020603050405020304" pitchFamily="18" charset="0"/>
                    <a:cs typeface="Times New Roman" panose="02020603050405020304" pitchFamily="18" charset="0"/>
                  </a:rPr>
                  <a:t>Ordinary Gummel Method</a:t>
                </a:r>
              </a:p>
              <a:p>
                <a:r>
                  <a:rPr lang="en-US" altLang="zh-CN" sz="2400" i="1">
                    <a:latin typeface="Times New Roman" panose="02020603050405020304" pitchFamily="18" charset="0"/>
                    <a:cs typeface="Times New Roman" panose="02020603050405020304" pitchFamily="18" charset="0"/>
                  </a:rPr>
                  <a:t>Step1:</a:t>
                </a:r>
                <a:r>
                  <a:rPr lang="zh-CN" altLang="en-US" sz="2400" i="1">
                    <a:latin typeface="Times New Roman" panose="02020603050405020304" pitchFamily="18" charset="0"/>
                    <a:cs typeface="Times New Roman" panose="02020603050405020304" pitchFamily="18" charset="0"/>
                  </a:rPr>
                  <a:t>  </a:t>
                </a:r>
                <a:r>
                  <a:rPr lang="en-US" altLang="zh-CN" sz="2400" i="1">
                    <a:latin typeface="Times New Roman" panose="02020603050405020304" pitchFamily="18" charset="0"/>
                    <a:cs typeface="Times New Roman" panose="02020603050405020304" pitchFamily="18" charset="0"/>
                  </a:rPr>
                  <a:t>Solve</a:t>
                </a: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r>
                  <a:rPr lang="en-US" altLang="zh-CN" sz="2400" i="1">
                    <a:latin typeface="Times New Roman" panose="02020603050405020304" pitchFamily="18" charset="0"/>
                    <a:cs typeface="Times New Roman" panose="02020603050405020304" pitchFamily="18" charset="0"/>
                  </a:rPr>
                  <a:t>Step2: Solve</a:t>
                </a: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r>
                  <a:rPr lang="en-US" altLang="zh-CN" sz="2400" i="1">
                    <a:latin typeface="Times New Roman" panose="02020603050405020304" pitchFamily="18" charset="0"/>
                    <a:cs typeface="Times New Roman" panose="02020603050405020304" pitchFamily="18" charset="0"/>
                  </a:rPr>
                  <a:t>Step3: Solve</a:t>
                </a: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r>
                  <a:rPr lang="en-US" altLang="zh-CN" sz="2400" i="1">
                    <a:latin typeface="Times New Roman" panose="02020603050405020304" pitchFamily="18" charset="0"/>
                    <a:cs typeface="Times New Roman" panose="02020603050405020304" pitchFamily="18" charset="0"/>
                  </a:rPr>
                  <a:t>  where </a:t>
                </a:r>
                <a14:m>
                  <m:oMath xmlns:m="http://schemas.openxmlformats.org/officeDocument/2006/math">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𝑛</m:t>
                        </m:r>
                      </m:e>
                      <m:sup>
                        <m:r>
                          <a:rPr lang="en-US" altLang="zh-CN" sz="2400" b="0" i="1" smtClean="0">
                            <a:latin typeface="Cambria Math" panose="02040503050406030204" pitchFamily="18" charset="0"/>
                            <a:cs typeface="Times New Roman" panose="02020603050405020304" pitchFamily="18" charset="0"/>
                          </a:rPr>
                          <m:t>𝑘</m:t>
                        </m:r>
                      </m:sup>
                    </m:sSup>
                    <m:r>
                      <a:rPr lang="en-US" altLang="zh-CN" sz="2400" b="0" i="1" smtClean="0">
                        <a:latin typeface="Cambria Math" panose="02040503050406030204" pitchFamily="18" charset="0"/>
                        <a:cs typeface="Times New Roman" panose="02020603050405020304" pitchFamily="18" charset="0"/>
                      </a:rPr>
                      <m:t>=</m:t>
                    </m:r>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𝑒</m:t>
                        </m:r>
                      </m:e>
                      <m:sup>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𝜓</m:t>
                            </m:r>
                          </m:e>
                          <m:sup>
                            <m:r>
                              <a:rPr lang="en-US" altLang="zh-CN" sz="2400" b="0" i="1" smtClean="0">
                                <a:latin typeface="Cambria Math" panose="02040503050406030204" pitchFamily="18" charset="0"/>
                                <a:cs typeface="Times New Roman" panose="02020603050405020304" pitchFamily="18" charset="0"/>
                              </a:rPr>
                              <m:t>𝑘</m:t>
                            </m:r>
                          </m:sup>
                        </m:sSup>
                      </m:sup>
                    </m:sSup>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𝜇</m:t>
                        </m:r>
                      </m:e>
                      <m:sup>
                        <m:r>
                          <a:rPr lang="en-US" altLang="zh-CN" sz="2400" b="0" i="1" smtClean="0">
                            <a:latin typeface="Cambria Math" panose="02040503050406030204" pitchFamily="18" charset="0"/>
                            <a:cs typeface="Times New Roman" panose="02020603050405020304" pitchFamily="18" charset="0"/>
                          </a:rPr>
                          <m:t>𝑘</m:t>
                        </m:r>
                      </m:sup>
                    </m:sSup>
                    <m:r>
                      <a:rPr lang="en-US" altLang="zh-CN" sz="2400" b="0" i="1" smtClean="0">
                        <a:latin typeface="Cambria Math" panose="02040503050406030204" pitchFamily="18" charset="0"/>
                        <a:cs typeface="Times New Roman" panose="02020603050405020304" pitchFamily="18" charset="0"/>
                      </a:rPr>
                      <m:t>, </m:t>
                    </m:r>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𝑝</m:t>
                        </m:r>
                      </m:e>
                      <m:sup>
                        <m:r>
                          <a:rPr lang="en-US" altLang="zh-CN" sz="2400" b="0" i="1" smtClean="0">
                            <a:latin typeface="Cambria Math" panose="02040503050406030204" pitchFamily="18" charset="0"/>
                            <a:cs typeface="Times New Roman" panose="02020603050405020304" pitchFamily="18" charset="0"/>
                          </a:rPr>
                          <m:t>𝑘</m:t>
                        </m:r>
                      </m:sup>
                    </m:sSup>
                    <m:r>
                      <a:rPr lang="en-US" altLang="zh-CN" sz="2400" b="0" i="1" smtClean="0">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sSup>
                          <m:sSupPr>
                            <m:ctrlPr>
                              <a:rPr lang="en-US" altLang="zh-CN" sz="2400" i="1">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𝜓</m:t>
                            </m:r>
                          </m:e>
                          <m:sup>
                            <m:r>
                              <a:rPr lang="en-US" altLang="zh-CN" sz="2400" i="1">
                                <a:latin typeface="Cambria Math" panose="02040503050406030204" pitchFamily="18" charset="0"/>
                                <a:cs typeface="Times New Roman" panose="02020603050405020304" pitchFamily="18" charset="0"/>
                              </a:rPr>
                              <m:t>𝑘</m:t>
                            </m:r>
                          </m:sup>
                        </m:sSup>
                      </m:sup>
                    </m:sSup>
                    <m:sSup>
                      <m:sSupPr>
                        <m:ctrlPr>
                          <a:rPr lang="en-US" altLang="zh-CN" sz="2400" i="1">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𝑣</m:t>
                        </m:r>
                      </m:e>
                      <m:sup>
                        <m:r>
                          <a:rPr lang="en-US" altLang="zh-CN" sz="2400" i="1">
                            <a:latin typeface="Cambria Math" panose="02040503050406030204" pitchFamily="18" charset="0"/>
                            <a:cs typeface="Times New Roman" panose="02020603050405020304" pitchFamily="18" charset="0"/>
                          </a:rPr>
                          <m:t>𝑘</m:t>
                        </m:r>
                      </m:sup>
                    </m:sSup>
                  </m:oMath>
                </a14:m>
                <a:r>
                  <a:rPr lang="en-US" altLang="zh-CN" sz="2400" i="1">
                    <a:latin typeface="Times New Roman" panose="02020603050405020304" pitchFamily="18" charset="0"/>
                    <a:cs typeface="Times New Roman" panose="02020603050405020304" pitchFamily="18" charset="0"/>
                  </a:rPr>
                  <a:t> .</a:t>
                </a: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endParaRPr lang="zh-CN" altLang="en-US" sz="2400" i="1">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041119" y="1007270"/>
                <a:ext cx="4712509" cy="6440033"/>
              </a:xfrm>
              <a:prstGeom prst="rect">
                <a:avLst/>
              </a:prstGeom>
              <a:blipFill rotWithShape="1">
                <a:blip r:embed="rId5"/>
                <a:stretch>
                  <a:fillRect l="-5" t="-2" r="9"/>
                </a:stretch>
              </a:blipFill>
            </p:spPr>
            <p:txBody>
              <a:bodyPr/>
              <a:lstStyle/>
              <a:p>
                <a:r>
                  <a:rPr lang="zh-CN" altLang="en-US">
                    <a:noFill/>
                  </a:rPr>
                  <a:t> </a:t>
                </a:r>
              </a:p>
            </p:txBody>
          </p:sp>
        </mc:Fallback>
      </mc:AlternateContent>
      <p:graphicFrame>
        <p:nvGraphicFramePr>
          <p:cNvPr id="6" name="对象 5"/>
          <p:cNvGraphicFramePr>
            <a:graphicFrameLocks noChangeAspect="1"/>
          </p:cNvGraphicFramePr>
          <p:nvPr/>
        </p:nvGraphicFramePr>
        <p:xfrm>
          <a:off x="8228803" y="1797547"/>
          <a:ext cx="4896968" cy="410052"/>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对象 12"/>
                      <p:cNvPicPr/>
                      <p:nvPr/>
                    </p:nvPicPr>
                    <p:blipFill>
                      <a:blip r:embed="rId7"/>
                      <a:stretch>
                        <a:fillRect/>
                      </a:stretch>
                    </p:blipFill>
                    <p:spPr>
                      <a:xfrm>
                        <a:off x="8228803" y="1797547"/>
                        <a:ext cx="4896968" cy="41005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8389146" y="2207599"/>
          <a:ext cx="4276724" cy="424743"/>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对象 13"/>
                      <p:cNvPicPr/>
                      <p:nvPr/>
                    </p:nvPicPr>
                    <p:blipFill>
                      <a:blip r:embed="rId9"/>
                      <a:stretch>
                        <a:fillRect/>
                      </a:stretch>
                    </p:blipFill>
                    <p:spPr>
                      <a:xfrm>
                        <a:off x="8389146" y="2207599"/>
                        <a:ext cx="4276724" cy="424743"/>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8180388" y="3295650"/>
          <a:ext cx="4994275" cy="409575"/>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对象 14"/>
                      <p:cNvPicPr/>
                      <p:nvPr/>
                    </p:nvPicPr>
                    <p:blipFill>
                      <a:blip r:embed="rId11"/>
                      <a:stretch>
                        <a:fillRect/>
                      </a:stretch>
                    </p:blipFill>
                    <p:spPr>
                      <a:xfrm>
                        <a:off x="8180388" y="3295650"/>
                        <a:ext cx="4994275" cy="409575"/>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8329613" y="3705225"/>
          <a:ext cx="4397375" cy="425450"/>
        </p:xfrm>
        <a:graphic>
          <a:graphicData uri="http://schemas.openxmlformats.org/presentationml/2006/ole">
            <mc:AlternateContent xmlns:mc="http://schemas.openxmlformats.org/markup-compatibility/2006">
              <mc:Choice xmlns:v="urn:schemas-microsoft-com:vml" Requires="v">
                <p:oleObj name="AxMath" r:id="rId12" imgW="1828800" imgH="1828800" progId="Equation.AxMath">
                  <p:embed/>
                </p:oleObj>
              </mc:Choice>
              <mc:Fallback>
                <p:oleObj name="AxMath" r:id="rId12" imgW="1828800" imgH="1828800" progId="Equation.AxMath">
                  <p:embed/>
                  <p:pic>
                    <p:nvPicPr>
                      <p:cNvPr id="0" name="对象 15"/>
                      <p:cNvPicPr/>
                      <p:nvPr/>
                    </p:nvPicPr>
                    <p:blipFill>
                      <a:blip r:embed="rId13"/>
                      <a:stretch>
                        <a:fillRect/>
                      </a:stretch>
                    </p:blipFill>
                    <p:spPr>
                      <a:xfrm>
                        <a:off x="8329613" y="3705225"/>
                        <a:ext cx="4397375" cy="425450"/>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7041119" y="4862370"/>
          <a:ext cx="7458681" cy="374157"/>
        </p:xfrm>
        <a:graphic>
          <a:graphicData uri="http://schemas.openxmlformats.org/presentationml/2006/ole">
            <mc:AlternateContent xmlns:mc="http://schemas.openxmlformats.org/markup-compatibility/2006">
              <mc:Choice xmlns:v="urn:schemas-microsoft-com:vml" Requires="v">
                <p:oleObj name="AxMath" r:id="rId14" imgW="1828800" imgH="1828800" progId="Equation.AxMath">
                  <p:embed/>
                </p:oleObj>
              </mc:Choice>
              <mc:Fallback>
                <p:oleObj name="AxMath" r:id="rId14" imgW="1828800" imgH="1828800" progId="Equation.AxMath">
                  <p:embed/>
                  <p:pic>
                    <p:nvPicPr>
                      <p:cNvPr id="0" name="对象 16"/>
                      <p:cNvPicPr/>
                      <p:nvPr/>
                    </p:nvPicPr>
                    <p:blipFill>
                      <a:blip r:embed="rId15"/>
                      <a:stretch>
                        <a:fillRect/>
                      </a:stretch>
                    </p:blipFill>
                    <p:spPr>
                      <a:xfrm>
                        <a:off x="7041119" y="4862370"/>
                        <a:ext cx="7458681" cy="374157"/>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8329613" y="5333955"/>
          <a:ext cx="4318000" cy="425450"/>
        </p:xfrm>
        <a:graphic>
          <a:graphicData uri="http://schemas.openxmlformats.org/presentationml/2006/ole">
            <mc:AlternateContent xmlns:mc="http://schemas.openxmlformats.org/markup-compatibility/2006">
              <mc:Choice xmlns:v="urn:schemas-microsoft-com:vml" Requires="v">
                <p:oleObj name="AxMath" r:id="rId16" imgW="1828800" imgH="1828800" progId="Equation.AxMath">
                  <p:embed/>
                </p:oleObj>
              </mc:Choice>
              <mc:Fallback>
                <p:oleObj name="AxMath" r:id="rId16" imgW="1828800" imgH="1828800" progId="Equation.AxMath">
                  <p:embed/>
                  <p:pic>
                    <p:nvPicPr>
                      <p:cNvPr id="0" name="对象 17"/>
                      <p:cNvPicPr/>
                      <p:nvPr/>
                    </p:nvPicPr>
                    <p:blipFill>
                      <a:blip r:embed="rId17"/>
                      <a:stretch>
                        <a:fillRect/>
                      </a:stretch>
                    </p:blipFill>
                    <p:spPr>
                      <a:xfrm>
                        <a:off x="8329613" y="5333955"/>
                        <a:ext cx="4318000" cy="425450"/>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Gummel’s widely-used iterative method</a:t>
            </a:r>
            <a:endParaRPr lang="zh-CN" altLang="en-US"/>
          </a:p>
        </p:txBody>
      </p:sp>
      <p:sp>
        <p:nvSpPr>
          <p:cNvPr id="3" name="内容占位符 2"/>
          <p:cNvSpPr>
            <a:spLocks noGrp="1"/>
          </p:cNvSpPr>
          <p:nvPr>
            <p:ph idx="1"/>
          </p:nvPr>
        </p:nvSpPr>
        <p:spPr/>
        <p:txBody>
          <a:bodyPr/>
          <a:lstStyle/>
          <a:p>
            <a:pPr marL="0" indent="0">
              <a:buNone/>
            </a:pPr>
            <a:r>
              <a:rPr lang="en-US" altLang="zh-CN" b="1">
                <a:solidFill>
                  <a:srgbClr val="0070C0"/>
                </a:solidFill>
              </a:rPr>
              <a:t>      Advantages:</a:t>
            </a:r>
          </a:p>
          <a:p>
            <a:pPr lvl="1"/>
            <a:r>
              <a:rPr lang="zh-CN" altLang="en-US"/>
              <a:t>在每一步迭代的时候解方程时将带有 </a:t>
            </a:r>
            <a:r>
              <a:rPr lang="en-US" altLang="zh-CN"/>
              <a:t>k </a:t>
            </a:r>
            <a:r>
              <a:rPr lang="zh-CN" altLang="en-US"/>
              <a:t>上标的作为常量</a:t>
            </a:r>
            <a:endParaRPr lang="en-US" altLang="zh-CN"/>
          </a:p>
          <a:p>
            <a:pPr lvl="1"/>
            <a:r>
              <a:rPr lang="en-US" altLang="zh-CN"/>
              <a:t>Compared to Newton method, Gummel iteration is not sensitive to the initial iterate.</a:t>
            </a:r>
          </a:p>
          <a:p>
            <a:pPr marL="481330" lvl="1" indent="0">
              <a:buNone/>
            </a:pPr>
            <a:r>
              <a:rPr lang="en-US" altLang="zh-CN" b="1">
                <a:solidFill>
                  <a:srgbClr val="0070C0"/>
                </a:solidFill>
              </a:rPr>
              <a:t>Disadvantages:</a:t>
            </a:r>
          </a:p>
          <a:p>
            <a:pPr lvl="1"/>
            <a:r>
              <a:rPr lang="en-US" altLang="zh-CN"/>
              <a:t>The convergence of Gummel’s method deteriorates as soon as the current densities </a:t>
            </a:r>
          </a:p>
          <a:p>
            <a:pPr marL="481330" lvl="1" indent="0">
              <a:buNone/>
            </a:pPr>
            <a:r>
              <a:rPr lang="en-US" altLang="zh-CN"/>
              <a:t>   become too large.</a:t>
            </a:r>
          </a:p>
          <a:p>
            <a:pPr lvl="1"/>
            <a:r>
              <a:rPr lang="en-US" altLang="zh-CN"/>
              <a:t>The convergence rate is lower than Newton method.</a:t>
            </a:r>
          </a:p>
          <a:p>
            <a:pPr marL="481330" lvl="1" indent="0">
              <a:buNone/>
            </a:pPr>
            <a:r>
              <a:rPr lang="en-US" altLang="zh-CN" b="1">
                <a:solidFill>
                  <a:srgbClr val="0070C0"/>
                </a:solidFill>
              </a:rPr>
              <a:t>Improvement:</a:t>
            </a:r>
          </a:p>
          <a:p>
            <a:pPr lvl="1"/>
            <a:r>
              <a:rPr lang="en-US" altLang="zh-CN"/>
              <a:t>Require only one of the current densities to be sufficiently small.</a:t>
            </a:r>
            <a:endParaRPr lang="zh-CN" altLang="en-US"/>
          </a:p>
        </p:txBody>
      </p:sp>
      <p:sp>
        <p:nvSpPr>
          <p:cNvPr id="4" name="箭头: 下 3"/>
          <p:cNvSpPr/>
          <p:nvPr/>
        </p:nvSpPr>
        <p:spPr>
          <a:xfrm>
            <a:off x="6249460" y="4866258"/>
            <a:ext cx="514830" cy="80682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p:cNvSpPr txBox="1"/>
          <p:nvPr/>
        </p:nvSpPr>
        <p:spPr>
          <a:xfrm>
            <a:off x="2512679" y="5801670"/>
            <a:ext cx="7810793" cy="461665"/>
          </a:xfrm>
          <a:prstGeom prst="rect">
            <a:avLst/>
          </a:prstGeom>
          <a:noFill/>
        </p:spPr>
        <p:txBody>
          <a:bodyPr wrap="none" rtlCol="0">
            <a:spAutoFit/>
          </a:bodyPr>
          <a:lstStyle/>
          <a:p>
            <a:r>
              <a:rPr lang="en-US" altLang="zh-CN" sz="2400">
                <a:latin typeface="Times New Roman" panose="02020603050405020304" pitchFamily="18" charset="0"/>
                <a:cs typeface="Times New Roman" panose="02020603050405020304" pitchFamily="18" charset="0"/>
              </a:rPr>
              <a:t>Newtons’s Method: Solve the 3 equations at one iteration step</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Approximate Newton’s Iteration method.</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42925" y="821153"/>
                <a:ext cx="13949910" cy="6121813"/>
              </a:xfrm>
            </p:spPr>
            <p:txBody>
              <a:bodyPr/>
              <a:lstStyle/>
              <a:p>
                <a:endParaRPr lang="en-US" altLang="zh-CN"/>
              </a:p>
              <a:p>
                <a:endParaRPr lang="en-US" altLang="zh-CN"/>
              </a:p>
              <a:p>
                <a:endParaRPr lang="en-US" altLang="zh-CN"/>
              </a:p>
              <a:p>
                <a:pPr marL="0" indent="0">
                  <a:buNone/>
                </a:pPr>
                <a:endParaRPr lang="en-US" altLang="zh-CN"/>
              </a:p>
              <a:p>
                <a:r>
                  <a:rPr lang="en-US" altLang="zh-CN">
                    <a:solidFill>
                      <a:srgbClr val="0070C0"/>
                    </a:solidFill>
                  </a:rPr>
                  <a:t>(c)</a:t>
                </a:r>
                <a:r>
                  <a:rPr lang="zh-CN" altLang="en-US">
                    <a:solidFill>
                      <a:srgbClr val="0070C0"/>
                    </a:solidFill>
                  </a:rPr>
                  <a:t>中忽视 </a:t>
                </a:r>
                <a14:m>
                  <m:oMath xmlns:m="http://schemas.openxmlformats.org/officeDocument/2006/math">
                    <m:sSubSup>
                      <m:sSubSupPr>
                        <m:ctrlPr>
                          <a:rPr lang="en-US" altLang="zh-CN" b="0" i="1" smtClean="0">
                            <a:solidFill>
                              <a:srgbClr val="0070C0"/>
                            </a:solidFill>
                            <a:latin typeface="Cambria Math" panose="02040503050406030204" pitchFamily="18" charset="0"/>
                          </a:rPr>
                        </m:ctrlPr>
                      </m:sSubSupPr>
                      <m:e>
                        <m:r>
                          <a:rPr lang="en-US" altLang="zh-CN" b="0" i="1" smtClean="0">
                            <a:solidFill>
                              <a:srgbClr val="0070C0"/>
                            </a:solidFill>
                            <a:latin typeface="Cambria Math" panose="02040503050406030204" pitchFamily="18" charset="0"/>
                          </a:rPr>
                          <m:t>𝐽</m:t>
                        </m:r>
                      </m:e>
                      <m:sub>
                        <m:r>
                          <a:rPr lang="en-US" altLang="zh-CN" b="0" i="1" smtClean="0">
                            <a:solidFill>
                              <a:srgbClr val="0070C0"/>
                            </a:solidFill>
                            <a:latin typeface="Cambria Math" panose="02040503050406030204" pitchFamily="18" charset="0"/>
                          </a:rPr>
                          <m:t>𝑝</m:t>
                        </m:r>
                      </m:sub>
                      <m:sup>
                        <m:r>
                          <a:rPr lang="en-US" altLang="zh-CN" b="0" i="1" smtClean="0">
                            <a:solidFill>
                              <a:srgbClr val="0070C0"/>
                            </a:solidFill>
                            <a:latin typeface="Cambria Math" panose="02040503050406030204" pitchFamily="18" charset="0"/>
                          </a:rPr>
                          <m:t>𝑘</m:t>
                        </m:r>
                      </m:sup>
                    </m:sSubSup>
                    <m:acc>
                      <m:accPr>
                        <m:chr m:val="̃"/>
                        <m:ctrlPr>
                          <a:rPr lang="en-US" altLang="zh-CN" b="0" i="1" smtClean="0">
                            <a:solidFill>
                              <a:srgbClr val="0070C0"/>
                            </a:solidFill>
                            <a:latin typeface="Cambria Math" panose="02040503050406030204" pitchFamily="18" charset="0"/>
                          </a:rPr>
                        </m:ctrlPr>
                      </m:accPr>
                      <m:e>
                        <m:r>
                          <a:rPr lang="en-US" altLang="zh-CN" b="0" i="1" smtClean="0">
                            <a:solidFill>
                              <a:srgbClr val="0070C0"/>
                            </a:solidFill>
                            <a:latin typeface="Cambria Math" panose="02040503050406030204" pitchFamily="18" charset="0"/>
                          </a:rPr>
                          <m:t>𝑑</m:t>
                        </m:r>
                        <m:r>
                          <a:rPr lang="zh-CN" altLang="en-US" b="0" i="1" smtClean="0">
                            <a:solidFill>
                              <a:srgbClr val="0070C0"/>
                            </a:solidFill>
                            <a:latin typeface="Cambria Math" panose="02040503050406030204" pitchFamily="18" charset="0"/>
                          </a:rPr>
                          <m:t>𝜓</m:t>
                        </m:r>
                      </m:e>
                    </m:acc>
                  </m:oMath>
                </a14:m>
                <a:r>
                  <a:rPr lang="zh-CN" altLang="en-US">
                    <a:solidFill>
                      <a:srgbClr val="0070C0"/>
                    </a:solidFill>
                  </a:rPr>
                  <a:t> 与 </a:t>
                </a:r>
                <a14:m>
                  <m:oMath xmlns:m="http://schemas.openxmlformats.org/officeDocument/2006/math">
                    <m:f>
                      <m:fPr>
                        <m:ctrlPr>
                          <a:rPr lang="en-US" altLang="zh-CN" i="1">
                            <a:solidFill>
                              <a:srgbClr val="0070C0"/>
                            </a:solidFill>
                            <a:latin typeface="Cambria Math" panose="02040503050406030204" pitchFamily="18" charset="0"/>
                          </a:rPr>
                        </m:ctrlPr>
                      </m:fPr>
                      <m:num>
                        <m:r>
                          <a:rPr lang="en-US" altLang="zh-CN" i="1">
                            <a:solidFill>
                              <a:srgbClr val="0070C0"/>
                            </a:solidFill>
                            <a:latin typeface="Cambria Math" panose="02040503050406030204" pitchFamily="18" charset="0"/>
                          </a:rPr>
                          <m:t>𝜕</m:t>
                        </m:r>
                        <m:sSup>
                          <m:sSupPr>
                            <m:ctrlPr>
                              <a:rPr lang="en-US" altLang="zh-CN" i="1">
                                <a:solidFill>
                                  <a:srgbClr val="0070C0"/>
                                </a:solidFill>
                                <a:latin typeface="Cambria Math" panose="02040503050406030204" pitchFamily="18" charset="0"/>
                              </a:rPr>
                            </m:ctrlPr>
                          </m:sSupPr>
                          <m:e>
                            <m:r>
                              <a:rPr lang="en-US" altLang="zh-CN" i="1">
                                <a:solidFill>
                                  <a:srgbClr val="0070C0"/>
                                </a:solidFill>
                                <a:latin typeface="Cambria Math" panose="02040503050406030204" pitchFamily="18" charset="0"/>
                              </a:rPr>
                              <m:t>𝑅</m:t>
                            </m:r>
                          </m:e>
                          <m:sup>
                            <m:r>
                              <a:rPr lang="en-US" altLang="zh-CN" i="1">
                                <a:solidFill>
                                  <a:srgbClr val="0070C0"/>
                                </a:solidFill>
                                <a:latin typeface="Cambria Math" panose="02040503050406030204" pitchFamily="18" charset="0"/>
                              </a:rPr>
                              <m:t>𝑘</m:t>
                            </m:r>
                          </m:sup>
                        </m:sSup>
                      </m:num>
                      <m:den>
                        <m:r>
                          <a:rPr lang="en-US" altLang="zh-CN" i="1">
                            <a:solidFill>
                              <a:srgbClr val="0070C0"/>
                            </a:solidFill>
                            <a:latin typeface="Cambria Math" panose="02040503050406030204" pitchFamily="18" charset="0"/>
                          </a:rPr>
                          <m:t>𝜕</m:t>
                        </m:r>
                        <m:r>
                          <a:rPr lang="en-US" altLang="zh-CN" b="0" i="1" smtClean="0">
                            <a:solidFill>
                              <a:srgbClr val="0070C0"/>
                            </a:solidFill>
                            <a:latin typeface="Cambria Math" panose="02040503050406030204" pitchFamily="18" charset="0"/>
                          </a:rPr>
                          <m:t>𝑣</m:t>
                        </m:r>
                      </m:den>
                    </m:f>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𝑑</m:t>
                        </m:r>
                        <m:r>
                          <a:rPr lang="en-US" altLang="zh-CN" b="0" i="1" smtClean="0">
                            <a:solidFill>
                              <a:srgbClr val="0070C0"/>
                            </a:solidFill>
                            <a:latin typeface="Cambria Math" panose="02040503050406030204" pitchFamily="18" charset="0"/>
                          </a:rPr>
                          <m:t>𝑣</m:t>
                        </m:r>
                      </m:e>
                    </m:acc>
                  </m:oMath>
                </a14:m>
                <a:r>
                  <a:rPr lang="zh-CN" altLang="en-US">
                    <a:solidFill>
                      <a:srgbClr val="0070C0"/>
                    </a:solidFill>
                  </a:rPr>
                  <a:t>项：</a:t>
                </a:r>
                <a:endParaRPr lang="en-US" altLang="zh-CN">
                  <a:solidFill>
                    <a:srgbClr val="0070C0"/>
                  </a:solidFill>
                </a:endParaRPr>
              </a:p>
              <a:p>
                <a:pPr marL="0" indent="0">
                  <a:buNone/>
                </a:pPr>
                <a:endParaRPr lang="en-US" altLang="zh-CN"/>
              </a:p>
              <a:p>
                <a:pPr marL="0" indent="0">
                  <a:buNone/>
                </a:pPr>
                <a:endParaRPr lang="en-US" altLang="zh-CN"/>
              </a:p>
              <a:p>
                <a:r>
                  <a:rPr lang="en-US" altLang="zh-CN">
                    <a:solidFill>
                      <a:srgbClr val="0070C0"/>
                    </a:solidFill>
                  </a:rPr>
                  <a:t>(a)</a:t>
                </a:r>
                <a:r>
                  <a:rPr lang="zh-CN" altLang="en-US">
                    <a:solidFill>
                      <a:srgbClr val="0070C0"/>
                    </a:solidFill>
                  </a:rPr>
                  <a:t>中令</a:t>
                </a:r>
                <a14:m>
                  <m:oMath xmlns:m="http://schemas.openxmlformats.org/officeDocument/2006/math">
                    <m:r>
                      <a:rPr lang="en-US" altLang="zh-CN" b="0" i="1" smtClean="0">
                        <a:solidFill>
                          <a:srgbClr val="0070C0"/>
                        </a:solidFill>
                        <a:latin typeface="Cambria Math" panose="02040503050406030204" pitchFamily="18" charset="0"/>
                      </a:rPr>
                      <m:t>𝑑</m:t>
                    </m:r>
                    <m:r>
                      <a:rPr lang="en-US" altLang="zh-CN" b="0" i="1" smtClean="0">
                        <a:solidFill>
                          <a:srgbClr val="0070C0"/>
                        </a:solidFill>
                        <a:latin typeface="Cambria Math" panose="02040503050406030204" pitchFamily="18" charset="0"/>
                      </a:rPr>
                      <m:t>𝜓</m:t>
                    </m:r>
                    <m:r>
                      <a:rPr lang="en-US" altLang="zh-CN" b="0" i="1" smtClean="0">
                        <a:solidFill>
                          <a:srgbClr val="0070C0"/>
                        </a:solidFill>
                        <a:latin typeface="Cambria Math" panose="02040503050406030204" pitchFamily="18" charset="0"/>
                      </a:rPr>
                      <m:t>=</m:t>
                    </m:r>
                    <m:r>
                      <a:rPr lang="en-US" altLang="zh-CN" b="0" i="1" smtClean="0">
                        <a:solidFill>
                          <a:srgbClr val="0070C0"/>
                        </a:solidFill>
                        <a:latin typeface="Cambria Math" panose="02040503050406030204" pitchFamily="18" charset="0"/>
                      </a:rPr>
                      <m:t>𝑑</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𝜓</m:t>
                        </m:r>
                      </m:e>
                      <m:sub>
                        <m:r>
                          <a:rPr lang="en-US" altLang="zh-CN" b="0" i="1" smtClean="0">
                            <a:solidFill>
                              <a:srgbClr val="0070C0"/>
                            </a:solidFill>
                            <a:latin typeface="Cambria Math" panose="02040503050406030204" pitchFamily="18" charset="0"/>
                          </a:rPr>
                          <m:t>1</m:t>
                        </m:r>
                      </m:sub>
                    </m:sSub>
                    <m:r>
                      <a:rPr lang="en-US" altLang="zh-CN" b="0" i="1" smtClean="0">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𝑑</m:t>
                    </m:r>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𝜓</m:t>
                        </m:r>
                      </m:e>
                      <m:sub>
                        <m:r>
                          <a:rPr lang="en-US" altLang="zh-CN" b="0" i="1" smtClean="0">
                            <a:solidFill>
                              <a:srgbClr val="0070C0"/>
                            </a:solidFill>
                            <a:latin typeface="Cambria Math" panose="02040503050406030204" pitchFamily="18" charset="0"/>
                          </a:rPr>
                          <m:t>2</m:t>
                        </m:r>
                      </m:sub>
                    </m:sSub>
                  </m:oMath>
                </a14:m>
                <a:r>
                  <a:rPr lang="zh-CN" altLang="en-US">
                    <a:solidFill>
                      <a:srgbClr val="0070C0"/>
                    </a:solidFill>
                  </a:rPr>
                  <a:t>，由于 </a:t>
                </a:r>
                <a14:m>
                  <m:oMath xmlns:m="http://schemas.openxmlformats.org/officeDocument/2006/math">
                    <m:sSup>
                      <m:sSupPr>
                        <m:ctrlPr>
                          <a:rPr lang="en-US" altLang="zh-CN" b="0" i="1" smtClean="0">
                            <a:solidFill>
                              <a:srgbClr val="0070C0"/>
                            </a:solidFill>
                            <a:latin typeface="Cambria Math" panose="02040503050406030204" pitchFamily="18" charset="0"/>
                          </a:rPr>
                        </m:ctrlPr>
                      </m:sSupPr>
                      <m:e>
                        <m:r>
                          <a:rPr lang="en-US" altLang="zh-CN" b="0" i="1" smtClean="0">
                            <a:solidFill>
                              <a:srgbClr val="0070C0"/>
                            </a:solidFill>
                            <a:latin typeface="Cambria Math" panose="02040503050406030204" pitchFamily="18" charset="0"/>
                          </a:rPr>
                          <m:t>𝑒</m:t>
                        </m:r>
                      </m:e>
                      <m:sup>
                        <m:sSup>
                          <m:sSupPr>
                            <m:ctrlPr>
                              <a:rPr lang="en-US" altLang="zh-CN" b="0" i="1" smtClean="0">
                                <a:solidFill>
                                  <a:srgbClr val="0070C0"/>
                                </a:solidFill>
                                <a:latin typeface="Cambria Math" panose="02040503050406030204" pitchFamily="18" charset="0"/>
                              </a:rPr>
                            </m:ctrlPr>
                          </m:sSupPr>
                          <m:e>
                            <m:r>
                              <a:rPr lang="en-US" altLang="zh-CN" b="0" i="1" smtClean="0">
                                <a:solidFill>
                                  <a:srgbClr val="0070C0"/>
                                </a:solidFill>
                                <a:latin typeface="Cambria Math" panose="02040503050406030204" pitchFamily="18" charset="0"/>
                              </a:rPr>
                              <m:t>𝜓</m:t>
                            </m:r>
                          </m:e>
                          <m:sup>
                            <m:r>
                              <a:rPr lang="en-US" altLang="zh-CN" b="0" i="1" smtClean="0">
                                <a:solidFill>
                                  <a:srgbClr val="0070C0"/>
                                </a:solidFill>
                                <a:latin typeface="Cambria Math" panose="02040503050406030204" pitchFamily="18" charset="0"/>
                              </a:rPr>
                              <m:t>𝑘</m:t>
                            </m:r>
                          </m:sup>
                        </m:sSup>
                      </m:sup>
                    </m:sSup>
                  </m:oMath>
                </a14:m>
                <a:r>
                  <a:rPr lang="en-US" altLang="zh-CN">
                    <a:solidFill>
                      <a:srgbClr val="0070C0"/>
                    </a:solidFill>
                  </a:rPr>
                  <a:t> </a:t>
                </a:r>
                <a:r>
                  <a:rPr lang="zh-CN" altLang="en-US">
                    <a:solidFill>
                      <a:srgbClr val="0070C0"/>
                    </a:solidFill>
                  </a:rPr>
                  <a:t>是非线性的，所以不进行</a:t>
                </a:r>
                <a:r>
                  <a:rPr lang="en-US" altLang="zh-CN">
                    <a:solidFill>
                      <a:srgbClr val="0070C0"/>
                    </a:solidFill>
                  </a:rPr>
                  <a:t>decoupling</a:t>
                </a:r>
                <a:r>
                  <a:rPr lang="zh-CN" altLang="en-US">
                    <a:solidFill>
                      <a:srgbClr val="0070C0"/>
                    </a:solidFill>
                  </a:rPr>
                  <a:t>：</a:t>
                </a:r>
                <a:endParaRPr lang="en-US" altLang="zh-CN">
                  <a:solidFill>
                    <a:srgbClr val="0070C0"/>
                  </a:solidFill>
                </a:endParaRPr>
              </a:p>
              <a:p>
                <a:pPr marL="0" indent="0">
                  <a:buNone/>
                </a:pPr>
                <a:endParaRPr lang="en-US" altLang="zh-CN"/>
              </a:p>
              <a:p>
                <a:r>
                  <a:rPr lang="en-US" altLang="zh-CN">
                    <a:solidFill>
                      <a:srgbClr val="0070C0"/>
                    </a:solidFill>
                  </a:rPr>
                  <a:t>(b)</a:t>
                </a:r>
                <a:r>
                  <a:rPr lang="zh-CN" altLang="en-US">
                    <a:solidFill>
                      <a:srgbClr val="0070C0"/>
                    </a:solidFill>
                  </a:rPr>
                  <a:t>也做类似的处理即可：</a:t>
                </a:r>
                <a:endParaRPr lang="en-US" altLang="zh-CN">
                  <a:solidFill>
                    <a:srgbClr val="0070C0"/>
                  </a:solidFill>
                </a:endParaRPr>
              </a:p>
              <a:p>
                <a:pPr marL="0" indent="0">
                  <a:buNone/>
                </a:pPr>
                <a:endParaRPr lang="en-US" altLang="zh-CN"/>
              </a:p>
              <a:p>
                <a:endParaRPr lang="en-US" altLang="zh-CN"/>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42925" y="821153"/>
                <a:ext cx="13949910" cy="6121813"/>
              </a:xfrm>
              <a:blipFill rotWithShape="1">
                <a:blip r:embed="rId3"/>
                <a:stretch>
                  <a:fillRect t="-2" r="2" b="8"/>
                </a:stretch>
              </a:blipFill>
            </p:spPr>
            <p:txBody>
              <a:bodyPr/>
              <a:lstStyle/>
              <a:p>
                <a:r>
                  <a:rPr lang="zh-CN" altLang="en-US">
                    <a:noFill/>
                  </a:rPr>
                  <a:t> </a:t>
                </a:r>
              </a:p>
            </p:txBody>
          </p:sp>
        </mc:Fallback>
      </mc:AlternateContent>
      <p:graphicFrame>
        <p:nvGraphicFramePr>
          <p:cNvPr id="8" name="对象 7"/>
          <p:cNvGraphicFramePr>
            <a:graphicFrameLocks noChangeAspect="1"/>
          </p:cNvGraphicFramePr>
          <p:nvPr/>
        </p:nvGraphicFramePr>
        <p:xfrm>
          <a:off x="8284189" y="975083"/>
          <a:ext cx="2857297" cy="1841219"/>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3"/>
                      <p:cNvPicPr/>
                      <p:nvPr/>
                    </p:nvPicPr>
                    <p:blipFill>
                      <a:blip r:embed="rId5"/>
                      <a:stretch>
                        <a:fillRect/>
                      </a:stretch>
                    </p:blipFill>
                    <p:spPr>
                      <a:xfrm>
                        <a:off x="8284189" y="975083"/>
                        <a:ext cx="2857297" cy="1841219"/>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635199" y="3422339"/>
          <a:ext cx="12360275" cy="709613"/>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4"/>
                      <p:cNvPicPr/>
                      <p:nvPr/>
                    </p:nvPicPr>
                    <p:blipFill>
                      <a:blip r:embed="rId7"/>
                      <a:stretch>
                        <a:fillRect/>
                      </a:stretch>
                    </p:blipFill>
                    <p:spPr>
                      <a:xfrm>
                        <a:off x="635199" y="3422339"/>
                        <a:ext cx="12360275" cy="709613"/>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635199" y="4837537"/>
          <a:ext cx="7294562" cy="469900"/>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5"/>
                      <p:cNvPicPr/>
                      <p:nvPr/>
                    </p:nvPicPr>
                    <p:blipFill>
                      <a:blip r:embed="rId9"/>
                      <a:stretch>
                        <a:fillRect/>
                      </a:stretch>
                    </p:blipFill>
                    <p:spPr>
                      <a:xfrm>
                        <a:off x="635199" y="4837537"/>
                        <a:ext cx="7294562" cy="46990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82550" y="854075"/>
          <a:ext cx="8045450" cy="2011363"/>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图片 6"/>
                      <p:cNvPicPr/>
                      <p:nvPr/>
                    </p:nvPicPr>
                    <p:blipFill>
                      <a:blip r:embed="rId11"/>
                      <a:stretch>
                        <a:fillRect/>
                      </a:stretch>
                    </p:blipFill>
                    <p:spPr>
                      <a:xfrm>
                        <a:off x="82550" y="854075"/>
                        <a:ext cx="8045450" cy="201136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8146624" y="4837537"/>
          <a:ext cx="5437144" cy="889000"/>
        </p:xfrm>
        <a:graphic>
          <a:graphicData uri="http://schemas.openxmlformats.org/presentationml/2006/ole">
            <mc:AlternateContent xmlns:mc="http://schemas.openxmlformats.org/markup-compatibility/2006">
              <mc:Choice xmlns:v="urn:schemas-microsoft-com:vml" Requires="v">
                <p:oleObj name="AxMath" r:id="rId12" imgW="1828800" imgH="1828800" progId="Equation.AxMath">
                  <p:embed/>
                </p:oleObj>
              </mc:Choice>
              <mc:Fallback>
                <p:oleObj name="AxMath" r:id="rId12" imgW="1828800" imgH="1828800" progId="Equation.AxMath">
                  <p:embed/>
                  <p:pic>
                    <p:nvPicPr>
                      <p:cNvPr id="0" name="图片 9"/>
                      <p:cNvPicPr/>
                      <p:nvPr/>
                    </p:nvPicPr>
                    <p:blipFill>
                      <a:blip r:embed="rId13"/>
                      <a:stretch>
                        <a:fillRect/>
                      </a:stretch>
                    </p:blipFill>
                    <p:spPr>
                      <a:xfrm>
                        <a:off x="8146624" y="4837537"/>
                        <a:ext cx="5437144" cy="8890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635199" y="5878362"/>
          <a:ext cx="7383889" cy="686295"/>
        </p:xfrm>
        <a:graphic>
          <a:graphicData uri="http://schemas.openxmlformats.org/presentationml/2006/ole">
            <mc:AlternateContent xmlns:mc="http://schemas.openxmlformats.org/markup-compatibility/2006">
              <mc:Choice xmlns:v="urn:schemas-microsoft-com:vml" Requires="v">
                <p:oleObj name="AxMath" r:id="rId14" imgW="1828800" imgH="1828800" progId="Equation.AxMath">
                  <p:embed/>
                </p:oleObj>
              </mc:Choice>
              <mc:Fallback>
                <p:oleObj name="AxMath" r:id="rId14" imgW="1828800" imgH="1828800" progId="Equation.AxMath">
                  <p:embed/>
                  <p:pic>
                    <p:nvPicPr>
                      <p:cNvPr id="0" name="图片 10"/>
                      <p:cNvPicPr/>
                      <p:nvPr/>
                    </p:nvPicPr>
                    <p:blipFill>
                      <a:blip r:embed="rId15"/>
                      <a:stretch>
                        <a:fillRect/>
                      </a:stretch>
                    </p:blipFill>
                    <p:spPr>
                      <a:xfrm>
                        <a:off x="635199" y="5878362"/>
                        <a:ext cx="7383889" cy="686295"/>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649487" y="6513684"/>
          <a:ext cx="8600380" cy="686295"/>
        </p:xfrm>
        <a:graphic>
          <a:graphicData uri="http://schemas.openxmlformats.org/presentationml/2006/ole">
            <mc:AlternateContent xmlns:mc="http://schemas.openxmlformats.org/markup-compatibility/2006">
              <mc:Choice xmlns:v="urn:schemas-microsoft-com:vml" Requires="v">
                <p:oleObj name="AxMath" r:id="rId16" imgW="1828800" imgH="1828800" progId="Equation.AxMath">
                  <p:embed/>
                </p:oleObj>
              </mc:Choice>
              <mc:Fallback>
                <p:oleObj name="AxMath" r:id="rId16" imgW="1828800" imgH="1828800" progId="Equation.AxMath">
                  <p:embed/>
                  <p:pic>
                    <p:nvPicPr>
                      <p:cNvPr id="0" name="图片 16"/>
                      <p:cNvPicPr/>
                      <p:nvPr/>
                    </p:nvPicPr>
                    <p:blipFill>
                      <a:blip r:embed="rId17"/>
                      <a:stretch>
                        <a:fillRect/>
                      </a:stretch>
                    </p:blipFill>
                    <p:spPr>
                      <a:xfrm>
                        <a:off x="649487" y="6513684"/>
                        <a:ext cx="8600380" cy="686295"/>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Implementation of the Approximate Newton’s Iteration method </a:t>
            </a:r>
            <a:endParaRPr lang="zh-CN" altLang="en-US"/>
          </a:p>
        </p:txBody>
      </p:sp>
      <p:sp>
        <p:nvSpPr>
          <p:cNvPr id="3" name="内容占位符 2"/>
          <p:cNvSpPr>
            <a:spLocks noGrp="1"/>
          </p:cNvSpPr>
          <p:nvPr>
            <p:ph idx="1"/>
          </p:nvPr>
        </p:nvSpPr>
        <p:spPr/>
        <p:txBody>
          <a:bodyPr/>
          <a:lstStyle/>
          <a:p>
            <a:r>
              <a:rPr lang="en-US" altLang="zh-CN"/>
              <a:t>Assumption: Assume constant mobilities and vanishing recombination-generation.</a:t>
            </a:r>
          </a:p>
          <a:p>
            <a:r>
              <a:rPr lang="zh-CN" altLang="en-US"/>
              <a:t>假设了载流子的迁移率是常数且不存在电子</a:t>
            </a:r>
            <a:r>
              <a:rPr lang="en-US" altLang="zh-CN"/>
              <a:t>-</a:t>
            </a:r>
            <a:r>
              <a:rPr lang="zh-CN" altLang="en-US"/>
              <a:t>空穴复合和产生过程的情况下，电子电流连续性方程可以写成：</a:t>
            </a:r>
            <a:endParaRPr lang="en-US" altLang="zh-CN"/>
          </a:p>
          <a:p>
            <a:endParaRPr lang="en-US" altLang="zh-CN"/>
          </a:p>
          <a:p>
            <a:endParaRPr lang="en-US" altLang="zh-CN"/>
          </a:p>
          <a:p>
            <a:pPr marL="0" indent="0">
              <a:buNone/>
            </a:pPr>
            <a:endParaRPr lang="en-US" altLang="zh-CN"/>
          </a:p>
          <a:p>
            <a:r>
              <a:rPr lang="zh-CN" altLang="en-US"/>
              <a:t>应用</a:t>
            </a:r>
            <a:r>
              <a:rPr lang="en-US" altLang="zh-CN"/>
              <a:t>Scharfetter-Gummel Discretization</a:t>
            </a:r>
            <a:r>
              <a:rPr lang="zh-CN" altLang="en-US"/>
              <a:t>数值离散格式：</a:t>
            </a:r>
            <a:endParaRPr lang="en-US" altLang="zh-CN"/>
          </a:p>
          <a:p>
            <a:endParaRPr lang="en-US" altLang="zh-CN"/>
          </a:p>
          <a:p>
            <a:pPr marL="0" indent="0">
              <a:buNone/>
            </a:pPr>
            <a:endParaRPr lang="zh-CN" altLang="en-US"/>
          </a:p>
        </p:txBody>
      </p:sp>
      <p:graphicFrame>
        <p:nvGraphicFramePr>
          <p:cNvPr id="4" name="对象 3"/>
          <p:cNvGraphicFramePr>
            <a:graphicFrameLocks noChangeAspect="1"/>
          </p:cNvGraphicFramePr>
          <p:nvPr/>
        </p:nvGraphicFramePr>
        <p:xfrm>
          <a:off x="5857313" y="2073901"/>
          <a:ext cx="1786499" cy="430549"/>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4"/>
                      <p:cNvPicPr/>
                      <p:nvPr/>
                    </p:nvPicPr>
                    <p:blipFill>
                      <a:blip r:embed="rId4"/>
                      <a:stretch>
                        <a:fillRect/>
                      </a:stretch>
                    </p:blipFill>
                    <p:spPr>
                      <a:xfrm>
                        <a:off x="5857313" y="2073901"/>
                        <a:ext cx="1786499" cy="43054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011238" y="2382045"/>
          <a:ext cx="12082775" cy="1542581"/>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6"/>
                      <p:cNvPicPr/>
                      <p:nvPr/>
                    </p:nvPicPr>
                    <p:blipFill>
                      <a:blip r:embed="rId6"/>
                      <a:stretch>
                        <a:fillRect/>
                      </a:stretch>
                    </p:blipFill>
                    <p:spPr>
                      <a:xfrm>
                        <a:off x="1011238" y="2382045"/>
                        <a:ext cx="12082775" cy="1542581"/>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799877" y="5299401"/>
            <a:ext cx="4802083" cy="620716"/>
          </a:xfrm>
          <a:prstGeom prst="rect">
            <a:avLst/>
          </a:prstGeom>
        </p:spPr>
      </p:pic>
      <p:pic>
        <p:nvPicPr>
          <p:cNvPr id="9" name="图片 8"/>
          <p:cNvPicPr>
            <a:picLocks noChangeAspect="1"/>
          </p:cNvPicPr>
          <p:nvPr/>
        </p:nvPicPr>
        <p:blipFill>
          <a:blip r:embed="rId8"/>
          <a:stretch>
            <a:fillRect/>
          </a:stretch>
        </p:blipFill>
        <p:spPr>
          <a:xfrm>
            <a:off x="7990454" y="5202738"/>
            <a:ext cx="4170959" cy="717379"/>
          </a:xfrm>
          <a:prstGeom prst="rect">
            <a:avLst/>
          </a:prstGeom>
        </p:spPr>
      </p:pic>
      <p:sp>
        <p:nvSpPr>
          <p:cNvPr id="10" name="箭头: 右 9"/>
          <p:cNvSpPr/>
          <p:nvPr/>
        </p:nvSpPr>
        <p:spPr>
          <a:xfrm>
            <a:off x="6160413" y="5434021"/>
            <a:ext cx="1271588" cy="35147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aphicFrame>
        <p:nvGraphicFramePr>
          <p:cNvPr id="11" name="对象 10"/>
          <p:cNvGraphicFramePr>
            <a:graphicFrameLocks noChangeAspect="1"/>
          </p:cNvGraphicFramePr>
          <p:nvPr/>
        </p:nvGraphicFramePr>
        <p:xfrm>
          <a:off x="5154712" y="4432869"/>
          <a:ext cx="4170960" cy="809567"/>
        </p:xfrm>
        <a:graphic>
          <a:graphicData uri="http://schemas.openxmlformats.org/presentationml/2006/ole">
            <mc:AlternateContent xmlns:mc="http://schemas.openxmlformats.org/markup-compatibility/2006">
              <mc:Choice xmlns:v="urn:schemas-microsoft-com:vml" Requires="v">
                <p:oleObj name="AxMath" r:id="rId9" imgW="1828800" imgH="1828800" progId="Equation.AxMath">
                  <p:embed/>
                </p:oleObj>
              </mc:Choice>
              <mc:Fallback>
                <p:oleObj name="AxMath" r:id="rId9" imgW="1828800" imgH="1828800" progId="Equation.AxMath">
                  <p:embed/>
                  <p:pic>
                    <p:nvPicPr>
                      <p:cNvPr id="0" name="图片 11"/>
                      <p:cNvPicPr/>
                      <p:nvPr/>
                    </p:nvPicPr>
                    <p:blipFill>
                      <a:blip r:embed="rId10"/>
                      <a:stretch>
                        <a:fillRect/>
                      </a:stretch>
                    </p:blipFill>
                    <p:spPr>
                      <a:xfrm>
                        <a:off x="5154712" y="4432869"/>
                        <a:ext cx="4170960" cy="809567"/>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a:t>
            </a:r>
            <a:r>
              <a:rPr lang="en-US" altLang="zh-CN" baseline="30000"/>
              <a:t>nd</a:t>
            </a:r>
            <a:r>
              <a:rPr lang="en-US" altLang="zh-CN"/>
              <a:t>-Question: </a:t>
            </a:r>
            <a:r>
              <a:rPr lang="zh-CN" altLang="en-US"/>
              <a:t>建立好长方体之后会有哪些操作？</a:t>
            </a:r>
          </a:p>
        </p:txBody>
      </p:sp>
      <p:sp>
        <p:nvSpPr>
          <p:cNvPr id="3" name="内容占位符 2"/>
          <p:cNvSpPr>
            <a:spLocks noGrp="1"/>
          </p:cNvSpPr>
          <p:nvPr>
            <p:ph idx="1"/>
          </p:nvPr>
        </p:nvSpPr>
        <p:spPr>
          <a:xfrm>
            <a:off x="621507" y="1142631"/>
            <a:ext cx="12688570" cy="5112385"/>
          </a:xfrm>
        </p:spPr>
        <p:txBody>
          <a:bodyPr>
            <a:normAutofit/>
          </a:bodyPr>
          <a:lstStyle/>
          <a:p>
            <a:pPr marL="0" indent="0">
              <a:buNone/>
            </a:pPr>
            <a:r>
              <a:rPr lang="en-US" altLang="zh-CN" b="0" i="0">
                <a:solidFill>
                  <a:srgbClr val="121212"/>
                </a:solidFill>
                <a:effectLst/>
                <a:latin typeface="-apple-system"/>
              </a:rPr>
              <a:t>1. </a:t>
            </a:r>
            <a:r>
              <a:rPr lang="zh-CN" altLang="en-US" b="0" i="0">
                <a:solidFill>
                  <a:srgbClr val="121212"/>
                </a:solidFill>
                <a:effectLst/>
                <a:latin typeface="-apple-system"/>
              </a:rPr>
              <a:t>编辑修改长方体</a:t>
            </a:r>
            <a:r>
              <a:rPr lang="en-US" altLang="zh-CN" b="0" i="0">
                <a:solidFill>
                  <a:srgbClr val="121212"/>
                </a:solidFill>
                <a:effectLst/>
                <a:latin typeface="-apple-system"/>
              </a:rPr>
              <a:t>(</a:t>
            </a:r>
            <a:r>
              <a:rPr lang="zh-CN" altLang="en-US" b="0" i="0">
                <a:solidFill>
                  <a:srgbClr val="121212"/>
                </a:solidFill>
                <a:effectLst/>
                <a:latin typeface="-apple-system"/>
              </a:rPr>
              <a:t>修改长宽高，并执行</a:t>
            </a:r>
            <a:r>
              <a:rPr lang="en-US" altLang="zh-CN" b="0" i="0">
                <a:solidFill>
                  <a:srgbClr val="121212"/>
                </a:solidFill>
                <a:effectLst/>
                <a:latin typeface="-apple-system"/>
              </a:rPr>
              <a:t>undo</a:t>
            </a:r>
            <a:r>
              <a:rPr lang="zh-CN" altLang="en-US" b="0" i="0">
                <a:solidFill>
                  <a:srgbClr val="121212"/>
                </a:solidFill>
                <a:effectLst/>
                <a:latin typeface="-apple-system"/>
              </a:rPr>
              <a:t>和</a:t>
            </a:r>
            <a:r>
              <a:rPr lang="en-US" altLang="zh-CN" b="0" i="0">
                <a:solidFill>
                  <a:srgbClr val="121212"/>
                </a:solidFill>
                <a:effectLst/>
                <a:latin typeface="-apple-system"/>
              </a:rPr>
              <a:t>redo</a:t>
            </a:r>
            <a:r>
              <a:rPr lang="zh-CN" altLang="en-US" b="0" i="0">
                <a:solidFill>
                  <a:srgbClr val="121212"/>
                </a:solidFill>
                <a:effectLst/>
                <a:latin typeface="-apple-system"/>
              </a:rPr>
              <a:t>操作</a:t>
            </a:r>
            <a:r>
              <a:rPr lang="en-US" altLang="zh-CN" b="0" i="0">
                <a:solidFill>
                  <a:srgbClr val="121212"/>
                </a:solidFill>
                <a:effectLst/>
                <a:latin typeface="-apple-system"/>
              </a:rPr>
              <a:t>)</a:t>
            </a:r>
            <a:br>
              <a:rPr lang="zh-CN" altLang="en-US"/>
            </a:br>
            <a:r>
              <a:rPr lang="en-US" altLang="zh-CN" b="0" i="0">
                <a:solidFill>
                  <a:srgbClr val="121212"/>
                </a:solidFill>
                <a:effectLst/>
                <a:latin typeface="-apple-system"/>
              </a:rPr>
              <a:t>2. </a:t>
            </a:r>
            <a:r>
              <a:rPr lang="zh-CN" altLang="en-US" b="0" i="0">
                <a:solidFill>
                  <a:srgbClr val="121212"/>
                </a:solidFill>
                <a:effectLst/>
                <a:latin typeface="-apple-system"/>
              </a:rPr>
              <a:t>离散面片化长方体用来显示和划分网格</a:t>
            </a:r>
            <a:br>
              <a:rPr lang="zh-CN" altLang="en-US"/>
            </a:br>
            <a:r>
              <a:rPr lang="en-US" altLang="zh-CN" b="0" i="0">
                <a:solidFill>
                  <a:srgbClr val="121212"/>
                </a:solidFill>
                <a:effectLst/>
                <a:latin typeface="-apple-system"/>
              </a:rPr>
              <a:t>3. </a:t>
            </a:r>
            <a:r>
              <a:rPr lang="zh-CN" altLang="en-US" b="0" i="0">
                <a:solidFill>
                  <a:srgbClr val="121212"/>
                </a:solidFill>
                <a:effectLst/>
                <a:latin typeface="-apple-system"/>
              </a:rPr>
              <a:t>网格化长方体供仿真使用</a:t>
            </a:r>
            <a:endParaRPr lang="en-US" altLang="zh-CN" b="0" i="0">
              <a:solidFill>
                <a:srgbClr val="121212"/>
              </a:solidFill>
              <a:effectLst/>
              <a:latin typeface="-apple-system"/>
            </a:endParaRPr>
          </a:p>
          <a:p>
            <a:pPr marL="0" indent="0">
              <a:buNone/>
            </a:pPr>
            <a:br>
              <a:rPr lang="zh-CN" altLang="en-US"/>
            </a:br>
            <a:r>
              <a:rPr lang="en-US" altLang="zh-CN" b="0" i="0">
                <a:solidFill>
                  <a:srgbClr val="121212"/>
                </a:solidFill>
                <a:effectLst/>
                <a:latin typeface="-apple-system"/>
              </a:rPr>
              <a:t>4. </a:t>
            </a:r>
            <a:r>
              <a:rPr lang="zh-CN" altLang="en-US" b="0" i="0">
                <a:solidFill>
                  <a:srgbClr val="121212"/>
                </a:solidFill>
                <a:effectLst/>
                <a:latin typeface="-apple-system"/>
              </a:rPr>
              <a:t>长方体与别的物体进行布尔（并，减，差）运算；</a:t>
            </a:r>
            <a:br>
              <a:rPr lang="zh-CN" altLang="en-US"/>
            </a:br>
            <a:r>
              <a:rPr lang="en-US" altLang="zh-CN" b="0" i="0">
                <a:solidFill>
                  <a:srgbClr val="121212"/>
                </a:solidFill>
                <a:effectLst/>
                <a:latin typeface="-apple-system"/>
              </a:rPr>
              <a:t>5. </a:t>
            </a:r>
            <a:r>
              <a:rPr lang="zh-CN" altLang="en-US" b="0" i="0">
                <a:solidFill>
                  <a:srgbClr val="121212"/>
                </a:solidFill>
                <a:effectLst/>
                <a:latin typeface="-apple-system"/>
              </a:rPr>
              <a:t>移动，缩放，旋转长方体</a:t>
            </a:r>
            <a:br>
              <a:rPr lang="zh-CN" altLang="en-US"/>
            </a:br>
            <a:r>
              <a:rPr lang="en-US" altLang="zh-CN"/>
              <a:t>6</a:t>
            </a:r>
            <a:r>
              <a:rPr lang="en-US" altLang="zh-CN" b="0" i="0">
                <a:solidFill>
                  <a:srgbClr val="121212"/>
                </a:solidFill>
                <a:effectLst/>
                <a:latin typeface="-apple-system"/>
              </a:rPr>
              <a:t>. </a:t>
            </a:r>
            <a:r>
              <a:rPr lang="zh-CN" altLang="en-US" b="0" i="0">
                <a:solidFill>
                  <a:srgbClr val="121212"/>
                </a:solidFill>
                <a:effectLst/>
                <a:latin typeface="-apple-system"/>
              </a:rPr>
              <a:t>复制，阵列，变换该长方体</a:t>
            </a:r>
            <a:br>
              <a:rPr lang="zh-CN" altLang="en-US"/>
            </a:br>
            <a:r>
              <a:rPr lang="en-US" altLang="zh-CN">
                <a:solidFill>
                  <a:srgbClr val="121212"/>
                </a:solidFill>
                <a:latin typeface="-apple-system"/>
              </a:rPr>
              <a:t>7</a:t>
            </a:r>
            <a:r>
              <a:rPr lang="en-US" altLang="zh-CN" b="0" i="0">
                <a:solidFill>
                  <a:srgbClr val="121212"/>
                </a:solidFill>
                <a:effectLst/>
                <a:latin typeface="-apple-system"/>
              </a:rPr>
              <a:t>. </a:t>
            </a:r>
            <a:r>
              <a:rPr lang="zh-CN" altLang="en-US" b="0" i="0">
                <a:solidFill>
                  <a:srgbClr val="121212"/>
                </a:solidFill>
                <a:effectLst/>
                <a:latin typeface="-apple-system"/>
              </a:rPr>
              <a:t>点</a:t>
            </a:r>
            <a:r>
              <a:rPr lang="en-US" altLang="zh-CN" b="0" i="0">
                <a:solidFill>
                  <a:srgbClr val="121212"/>
                </a:solidFill>
                <a:effectLst/>
                <a:latin typeface="-apple-system"/>
              </a:rPr>
              <a:t>/</a:t>
            </a:r>
            <a:r>
              <a:rPr lang="zh-CN" altLang="en-US" b="0" i="0">
                <a:solidFill>
                  <a:srgbClr val="121212"/>
                </a:solidFill>
                <a:effectLst/>
                <a:latin typeface="-apple-system"/>
              </a:rPr>
              <a:t>线</a:t>
            </a:r>
            <a:r>
              <a:rPr lang="en-US" altLang="zh-CN" b="0" i="0">
                <a:solidFill>
                  <a:srgbClr val="121212"/>
                </a:solidFill>
                <a:effectLst/>
                <a:latin typeface="-apple-system"/>
              </a:rPr>
              <a:t>/</a:t>
            </a:r>
            <a:r>
              <a:rPr lang="zh-CN" altLang="en-US" b="0" i="0">
                <a:solidFill>
                  <a:srgbClr val="121212"/>
                </a:solidFill>
                <a:effectLst/>
                <a:latin typeface="-apple-system"/>
              </a:rPr>
              <a:t>面</a:t>
            </a:r>
            <a:r>
              <a:rPr lang="en-US" altLang="zh-CN" b="0" i="0">
                <a:solidFill>
                  <a:srgbClr val="121212"/>
                </a:solidFill>
                <a:effectLst/>
                <a:latin typeface="-apple-system"/>
              </a:rPr>
              <a:t>/</a:t>
            </a:r>
            <a:r>
              <a:rPr lang="zh-CN" altLang="en-US" b="0" i="0">
                <a:solidFill>
                  <a:srgbClr val="121212"/>
                </a:solidFill>
                <a:effectLst/>
                <a:latin typeface="-apple-system"/>
              </a:rPr>
              <a:t>实体 到长方体的距离</a:t>
            </a:r>
            <a:r>
              <a:rPr lang="en-US" altLang="zh-CN" b="0" i="0">
                <a:solidFill>
                  <a:srgbClr val="121212"/>
                </a:solidFill>
                <a:effectLst/>
                <a:latin typeface="-apple-system"/>
              </a:rPr>
              <a:t>/</a:t>
            </a:r>
            <a:r>
              <a:rPr lang="zh-CN" altLang="en-US" b="0" i="0">
                <a:solidFill>
                  <a:srgbClr val="121212"/>
                </a:solidFill>
                <a:effectLst/>
                <a:latin typeface="-apple-system"/>
              </a:rPr>
              <a:t>夹角</a:t>
            </a:r>
            <a:br>
              <a:rPr lang="zh-CN" altLang="en-US"/>
            </a:br>
            <a:r>
              <a:rPr lang="en-US" altLang="zh-CN">
                <a:solidFill>
                  <a:srgbClr val="121212"/>
                </a:solidFill>
                <a:latin typeface="-apple-system"/>
              </a:rPr>
              <a:t>8</a:t>
            </a:r>
            <a:r>
              <a:rPr lang="en-US" altLang="zh-CN" b="0" i="0">
                <a:solidFill>
                  <a:srgbClr val="121212"/>
                </a:solidFill>
                <a:effectLst/>
                <a:latin typeface="-apple-system"/>
              </a:rPr>
              <a:t>. </a:t>
            </a:r>
            <a:r>
              <a:rPr lang="zh-CN" altLang="en-US" b="0" i="0">
                <a:solidFill>
                  <a:srgbClr val="121212"/>
                </a:solidFill>
                <a:effectLst/>
                <a:latin typeface="-apple-system"/>
              </a:rPr>
              <a:t>赋值属性</a:t>
            </a:r>
            <a:r>
              <a:rPr lang="en-US" altLang="zh-CN" b="0" i="0">
                <a:solidFill>
                  <a:srgbClr val="121212"/>
                </a:solidFill>
                <a:effectLst/>
                <a:latin typeface="-apple-system"/>
              </a:rPr>
              <a:t>(</a:t>
            </a:r>
            <a:r>
              <a:rPr lang="zh-CN" altLang="en-US" b="0" i="0">
                <a:solidFill>
                  <a:srgbClr val="121212"/>
                </a:solidFill>
                <a:effectLst/>
                <a:latin typeface="-apple-system"/>
              </a:rPr>
              <a:t>颜色，材料，边界条件，荷载等</a:t>
            </a:r>
            <a:r>
              <a:rPr lang="en-US" altLang="zh-CN" b="0" i="0">
                <a:solidFill>
                  <a:srgbClr val="121212"/>
                </a:solidFill>
                <a:effectLst/>
                <a:latin typeface="-apple-system"/>
              </a:rPr>
              <a:t>)</a:t>
            </a:r>
            <a:r>
              <a:rPr lang="zh-CN" altLang="en-US" b="0" i="0">
                <a:solidFill>
                  <a:srgbClr val="121212"/>
                </a:solidFill>
                <a:effectLst/>
                <a:latin typeface="-apple-system"/>
              </a:rPr>
              <a:t>到长方体，或者长方体的面</a:t>
            </a:r>
            <a:r>
              <a:rPr lang="en-US" altLang="zh-CN" b="0" i="0">
                <a:solidFill>
                  <a:srgbClr val="121212"/>
                </a:solidFill>
                <a:effectLst/>
                <a:latin typeface="-apple-system"/>
              </a:rPr>
              <a:t>/</a:t>
            </a:r>
            <a:r>
              <a:rPr lang="zh-CN" altLang="en-US" b="0" i="0">
                <a:solidFill>
                  <a:srgbClr val="121212"/>
                </a:solidFill>
                <a:effectLst/>
                <a:latin typeface="-apple-system"/>
              </a:rPr>
              <a:t>线</a:t>
            </a:r>
            <a:r>
              <a:rPr lang="en-US" altLang="zh-CN" b="0" i="0">
                <a:solidFill>
                  <a:srgbClr val="121212"/>
                </a:solidFill>
                <a:effectLst/>
                <a:latin typeface="-apple-system"/>
              </a:rPr>
              <a:t>/</a:t>
            </a:r>
            <a:r>
              <a:rPr lang="zh-CN" altLang="en-US" b="0" i="0">
                <a:solidFill>
                  <a:srgbClr val="121212"/>
                </a:solidFill>
                <a:effectLst/>
                <a:latin typeface="-apple-system"/>
              </a:rPr>
              <a:t>点上</a:t>
            </a:r>
            <a:br>
              <a:rPr lang="zh-CN" altLang="en-US"/>
            </a:br>
            <a:r>
              <a:rPr lang="en-US" altLang="zh-CN">
                <a:solidFill>
                  <a:srgbClr val="121212"/>
                </a:solidFill>
                <a:latin typeface="-apple-system"/>
              </a:rPr>
              <a:t>9</a:t>
            </a:r>
            <a:r>
              <a:rPr lang="en-US" altLang="zh-CN" b="0" i="0">
                <a:solidFill>
                  <a:srgbClr val="121212"/>
                </a:solidFill>
                <a:effectLst/>
                <a:latin typeface="-apple-system"/>
              </a:rPr>
              <a:t>.</a:t>
            </a:r>
            <a:r>
              <a:rPr lang="zh-CN" altLang="en-US" b="0" i="0">
                <a:solidFill>
                  <a:srgbClr val="121212"/>
                </a:solidFill>
                <a:effectLst/>
                <a:latin typeface="-apple-system"/>
              </a:rPr>
              <a:t>需要对长方体进行切割加工；</a:t>
            </a:r>
            <a:endParaRPr lang="zh-CN" altLang="en-US"/>
          </a:p>
        </p:txBody>
      </p:sp>
      <p:pic>
        <p:nvPicPr>
          <p:cNvPr id="5" name="图片 4"/>
          <p:cNvPicPr>
            <a:picLocks noChangeAspect="1"/>
          </p:cNvPicPr>
          <p:nvPr/>
        </p:nvPicPr>
        <p:blipFill>
          <a:blip r:embed="rId3"/>
          <a:stretch>
            <a:fillRect/>
          </a:stretch>
        </p:blipFill>
        <p:spPr>
          <a:xfrm>
            <a:off x="8948057" y="-1"/>
            <a:ext cx="4288972" cy="3609181"/>
          </a:xfrm>
          <a:prstGeom prst="rect">
            <a:avLst/>
          </a:prstGeom>
        </p:spPr>
      </p:pic>
      <p:pic>
        <p:nvPicPr>
          <p:cNvPr id="1024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7135" r="527" b="11683"/>
          <a:stretch>
            <a:fillRect/>
          </a:stretch>
        </p:blipFill>
        <p:spPr bwMode="auto">
          <a:xfrm>
            <a:off x="5890531" y="4920343"/>
            <a:ext cx="3211376" cy="229802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5725" r="3767" b="11132"/>
          <a:stretch>
            <a:fillRect/>
          </a:stretch>
        </p:blipFill>
        <p:spPr bwMode="auto">
          <a:xfrm>
            <a:off x="10352546" y="4920343"/>
            <a:ext cx="3015111" cy="229166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505" y="5142201"/>
            <a:ext cx="3211376" cy="18666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Implementation of the Approximate Newton’s Iteration method </a:t>
            </a:r>
            <a:endParaRPr lang="zh-CN" altLang="en-US"/>
          </a:p>
        </p:txBody>
      </p:sp>
      <p:pic>
        <p:nvPicPr>
          <p:cNvPr id="7" name="图片 6"/>
          <p:cNvPicPr>
            <a:picLocks noChangeAspect="1"/>
          </p:cNvPicPr>
          <p:nvPr/>
        </p:nvPicPr>
        <p:blipFill>
          <a:blip r:embed="rId2"/>
          <a:stretch>
            <a:fillRect/>
          </a:stretch>
        </p:blipFill>
        <p:spPr>
          <a:xfrm>
            <a:off x="1518619" y="1287453"/>
            <a:ext cx="6856258" cy="3198822"/>
          </a:xfrm>
          <a:prstGeom prst="rect">
            <a:avLst/>
          </a:prstGeom>
        </p:spPr>
      </p:pic>
      <p:sp>
        <p:nvSpPr>
          <p:cNvPr id="10" name="箭头: 下 9"/>
          <p:cNvSpPr/>
          <p:nvPr/>
        </p:nvSpPr>
        <p:spPr>
          <a:xfrm>
            <a:off x="4643437" y="4643235"/>
            <a:ext cx="442913" cy="88602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文本框 10"/>
          <p:cNvSpPr txBox="1"/>
          <p:nvPr/>
        </p:nvSpPr>
        <p:spPr>
          <a:xfrm>
            <a:off x="5243513" y="4950619"/>
            <a:ext cx="1249060" cy="410882"/>
          </a:xfrm>
          <a:prstGeom prst="rect">
            <a:avLst/>
          </a:prstGeom>
          <a:noFill/>
        </p:spPr>
        <p:txBody>
          <a:bodyPr wrap="none" rtlCol="0">
            <a:spAutoFit/>
          </a:bodyPr>
          <a:lstStyle/>
          <a:p>
            <a:r>
              <a:rPr lang="zh-CN" altLang="en-US">
                <a:latin typeface="楷体" panose="02010609060101010101" pitchFamily="49" charset="-122"/>
                <a:ea typeface="楷体" panose="02010609060101010101" pitchFamily="49" charset="-122"/>
              </a:rPr>
              <a:t>由此计算</a:t>
            </a:r>
          </a:p>
        </p:txBody>
      </p:sp>
      <p:graphicFrame>
        <p:nvGraphicFramePr>
          <p:cNvPr id="12" name="对象 11"/>
          <p:cNvGraphicFramePr>
            <a:graphicFrameLocks noChangeAspect="1"/>
          </p:cNvGraphicFramePr>
          <p:nvPr/>
        </p:nvGraphicFramePr>
        <p:xfrm>
          <a:off x="1518619" y="5714595"/>
          <a:ext cx="9539905" cy="504127"/>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2"/>
                      <p:cNvPicPr/>
                      <p:nvPr/>
                    </p:nvPicPr>
                    <p:blipFill>
                      <a:blip r:embed="rId4"/>
                      <a:stretch>
                        <a:fillRect/>
                      </a:stretch>
                    </p:blipFill>
                    <p:spPr>
                      <a:xfrm>
                        <a:off x="1518619" y="5714595"/>
                        <a:ext cx="9539905" cy="504127"/>
                      </a:xfrm>
                      <a:prstGeom prst="rect">
                        <a:avLst/>
                      </a:prstGeom>
                    </p:spPr>
                  </p:pic>
                </p:oleObj>
              </mc:Fallback>
            </mc:AlternateContent>
          </a:graphicData>
        </a:graphic>
      </p:graphicFrame>
      <p:sp>
        <p:nvSpPr>
          <p:cNvPr id="14" name="内容占位符 13"/>
          <p:cNvSpPr>
            <a:spLocks noGrp="1"/>
          </p:cNvSpPr>
          <p:nvPr>
            <p:ph idx="1"/>
          </p:nvPr>
        </p:nvSpPr>
        <p:spPr>
          <a:xfrm>
            <a:off x="542925" y="1007270"/>
            <a:ext cx="13157200" cy="4354232"/>
          </a:xfrm>
        </p:spPr>
        <p:txBody>
          <a:bodyP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b="1">
                <a:solidFill>
                  <a:srgbClr val="0070C0"/>
                </a:solidFill>
              </a:rPr>
              <a:t>A Modified Gummel Method</a:t>
            </a:r>
            <a:endParaRPr lang="zh-CN" altLang="en-US" b="1">
              <a:solidFill>
                <a:srgbClr val="0070C0"/>
              </a:solidFill>
            </a:endParaRPr>
          </a:p>
        </p:txBody>
      </p:sp>
      <p:sp>
        <p:nvSpPr>
          <p:cNvPr id="5" name="副标题 4"/>
          <p:cNvSpPr>
            <a:spLocks noGrp="1"/>
          </p:cNvSpPr>
          <p:nvPr>
            <p:ph type="subTitle" idx="1"/>
          </p:nvPr>
        </p:nvSpPr>
        <p:spPr/>
        <p:txBody>
          <a:bodyPr/>
          <a:lstStyle/>
          <a:p>
            <a:r>
              <a:rPr lang="en-US" altLang="zh-CN"/>
              <a:t>—— for the Basic Semiconductor Device Equations</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Modified Gummel Method for the Basic Semiconductor Device Equations</a:t>
            </a:r>
            <a:endParaRPr lang="zh-CN" altLang="en-US"/>
          </a:p>
        </p:txBody>
      </p:sp>
      <p:sp>
        <p:nvSpPr>
          <p:cNvPr id="3" name="内容占位符 2"/>
          <p:cNvSpPr>
            <a:spLocks noGrp="1"/>
          </p:cNvSpPr>
          <p:nvPr>
            <p:ph idx="1"/>
          </p:nvPr>
        </p:nvSpPr>
        <p:spPr/>
        <p:txBody>
          <a:bodyPr/>
          <a:lstStyle/>
          <a:p>
            <a:r>
              <a:rPr lang="zh-CN" altLang="en-US"/>
              <a:t>原问题形式：</a:t>
            </a:r>
            <a:endParaRPr lang="en-US" altLang="zh-CN"/>
          </a:p>
          <a:p>
            <a:endParaRPr lang="en-US" altLang="zh-CN"/>
          </a:p>
          <a:p>
            <a:endParaRPr lang="en-US" altLang="zh-CN"/>
          </a:p>
          <a:p>
            <a:endParaRPr lang="en-US" altLang="zh-CN"/>
          </a:p>
          <a:p>
            <a:endParaRPr lang="en-US" altLang="zh-CN"/>
          </a:p>
          <a:p>
            <a:pPr marL="0" indent="0">
              <a:buNone/>
            </a:pPr>
            <a:endParaRPr lang="en-US" altLang="zh-CN"/>
          </a:p>
          <a:p>
            <a:r>
              <a:rPr lang="zh-CN" altLang="en-US"/>
              <a:t>对原问题进行</a:t>
            </a:r>
            <a:r>
              <a:rPr lang="en-US" altLang="zh-CN"/>
              <a:t>scanling</a:t>
            </a:r>
            <a:r>
              <a:rPr lang="zh-CN" altLang="en-US"/>
              <a:t>后得到的格式</a:t>
            </a:r>
            <a:r>
              <a:rPr lang="en-US" altLang="zh-CN"/>
              <a:t>:</a:t>
            </a:r>
          </a:p>
          <a:p>
            <a:endParaRPr lang="en-US" altLang="zh-CN"/>
          </a:p>
          <a:p>
            <a:endParaRPr lang="zh-CN" altLang="en-US"/>
          </a:p>
        </p:txBody>
      </p:sp>
      <p:graphicFrame>
        <p:nvGraphicFramePr>
          <p:cNvPr id="4" name="对象 3"/>
          <p:cNvGraphicFramePr>
            <a:graphicFrameLocks noChangeAspect="1"/>
          </p:cNvGraphicFramePr>
          <p:nvPr/>
        </p:nvGraphicFramePr>
        <p:xfrm>
          <a:off x="1070769" y="1379538"/>
          <a:ext cx="4936347" cy="2692400"/>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4"/>
                      <p:cNvPicPr/>
                      <p:nvPr/>
                    </p:nvPicPr>
                    <p:blipFill>
                      <a:blip r:embed="rId4"/>
                      <a:stretch>
                        <a:fillRect/>
                      </a:stretch>
                    </p:blipFill>
                    <p:spPr>
                      <a:xfrm>
                        <a:off x="1070769" y="1379538"/>
                        <a:ext cx="4936347" cy="269240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6645275" y="1379538"/>
          <a:ext cx="7054850" cy="2692400"/>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6"/>
                      <p:cNvPicPr/>
                      <p:nvPr/>
                    </p:nvPicPr>
                    <p:blipFill>
                      <a:blip r:embed="rId6"/>
                      <a:stretch>
                        <a:fillRect/>
                      </a:stretch>
                    </p:blipFill>
                    <p:spPr>
                      <a:xfrm>
                        <a:off x="6645275" y="1379538"/>
                        <a:ext cx="7054850" cy="2692400"/>
                      </a:xfrm>
                      <a:prstGeom prst="rect">
                        <a:avLst/>
                      </a:prstGeom>
                    </p:spPr>
                  </p:pic>
                </p:oleObj>
              </mc:Fallback>
            </mc:AlternateContent>
          </a:graphicData>
        </a:graphic>
      </p:graphicFrame>
      <p:pic>
        <p:nvPicPr>
          <p:cNvPr id="8" name="图片 7"/>
          <p:cNvPicPr>
            <a:picLocks noChangeAspect="1"/>
          </p:cNvPicPr>
          <p:nvPr/>
        </p:nvPicPr>
        <p:blipFill>
          <a:blip r:embed="rId7"/>
          <a:stretch>
            <a:fillRect/>
          </a:stretch>
        </p:blipFill>
        <p:spPr>
          <a:xfrm>
            <a:off x="542925" y="4936325"/>
            <a:ext cx="4162676" cy="1326449"/>
          </a:xfrm>
          <a:prstGeom prst="rect">
            <a:avLst/>
          </a:prstGeom>
        </p:spPr>
      </p:pic>
      <p:pic>
        <p:nvPicPr>
          <p:cNvPr id="11" name="图片 10"/>
          <p:cNvPicPr>
            <a:picLocks noChangeAspect="1"/>
          </p:cNvPicPr>
          <p:nvPr/>
        </p:nvPicPr>
        <p:blipFill>
          <a:blip r:embed="rId8"/>
          <a:stretch>
            <a:fillRect/>
          </a:stretch>
        </p:blipFill>
        <p:spPr>
          <a:xfrm>
            <a:off x="5297360" y="5039343"/>
            <a:ext cx="3591053" cy="1084850"/>
          </a:xfrm>
          <a:prstGeom prst="rect">
            <a:avLst/>
          </a:prstGeom>
        </p:spPr>
      </p:pic>
      <p:graphicFrame>
        <p:nvGraphicFramePr>
          <p:cNvPr id="12" name="对象 11"/>
          <p:cNvGraphicFramePr>
            <a:graphicFrameLocks noChangeAspect="1"/>
          </p:cNvGraphicFramePr>
          <p:nvPr/>
        </p:nvGraphicFramePr>
        <p:xfrm>
          <a:off x="9574448" y="4459428"/>
          <a:ext cx="4717436" cy="2280242"/>
        </p:xfrm>
        <a:graphic>
          <a:graphicData uri="http://schemas.openxmlformats.org/presentationml/2006/ole">
            <mc:AlternateContent xmlns:mc="http://schemas.openxmlformats.org/markup-compatibility/2006">
              <mc:Choice xmlns:v="urn:schemas-microsoft-com:vml" Requires="v">
                <p:oleObj name="AxMath" r:id="rId9" imgW="1828800" imgH="1828800" progId="Equation.AxMath">
                  <p:embed/>
                </p:oleObj>
              </mc:Choice>
              <mc:Fallback>
                <p:oleObj name="AxMath" r:id="rId9" imgW="1828800" imgH="1828800" progId="Equation.AxMath">
                  <p:embed/>
                  <p:pic>
                    <p:nvPicPr>
                      <p:cNvPr id="0" name="图片 8"/>
                      <p:cNvPicPr/>
                      <p:nvPr/>
                    </p:nvPicPr>
                    <p:blipFill>
                      <a:blip r:embed="rId10"/>
                      <a:stretch>
                        <a:fillRect/>
                      </a:stretch>
                    </p:blipFill>
                    <p:spPr>
                      <a:xfrm>
                        <a:off x="9574448" y="4459428"/>
                        <a:ext cx="4717436" cy="2280242"/>
                      </a:xfrm>
                      <a:prstGeom prst="rect">
                        <a:avLst/>
                      </a:prstGeom>
                    </p:spPr>
                  </p:pic>
                </p:oleObj>
              </mc:Fallback>
            </mc:AlternateContent>
          </a:graphicData>
        </a:graphic>
      </p:graphicFrame>
      <p:sp>
        <p:nvSpPr>
          <p:cNvPr id="13" name="箭头: 右 12"/>
          <p:cNvSpPr/>
          <p:nvPr/>
        </p:nvSpPr>
        <p:spPr>
          <a:xfrm>
            <a:off x="4636294" y="5422106"/>
            <a:ext cx="578644" cy="35956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箭头: 右 13"/>
          <p:cNvSpPr/>
          <p:nvPr/>
        </p:nvSpPr>
        <p:spPr>
          <a:xfrm>
            <a:off x="8856665" y="5422106"/>
            <a:ext cx="578644" cy="35956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文本框 9"/>
          <p:cNvSpPr txBox="1"/>
          <p:nvPr/>
        </p:nvSpPr>
        <p:spPr>
          <a:xfrm>
            <a:off x="6544607" y="954961"/>
            <a:ext cx="7162538" cy="461665"/>
          </a:xfrm>
          <a:prstGeom prst="rect">
            <a:avLst/>
          </a:prstGeom>
          <a:noFill/>
        </p:spPr>
        <p:txBody>
          <a:bodyPr wrap="none" rtlCol="0">
            <a:spAutoFit/>
          </a:bodyPr>
          <a:lstStyle/>
          <a:p>
            <a:r>
              <a:rPr lang="en-US" altLang="zh-CN" sz="2400" i="1">
                <a:latin typeface="Times New Roman" panose="02020603050405020304" pitchFamily="18" charset="0"/>
                <a:cs typeface="Times New Roman" panose="02020603050405020304" pitchFamily="18" charset="0"/>
              </a:rPr>
              <a:t>《Analysis and Simulation of Semiconductor Devices》</a:t>
            </a:r>
            <a:endParaRPr lang="zh-CN" altLang="en-US" sz="2400" i="1">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Modified Gummel Method for the Basic Semiconductor Device Equations</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Using Newton’s method one solves the linear system:</a:t>
                </a:r>
                <a:r>
                  <a:rPr lang="zh-CN" altLang="en-US"/>
                  <a:t>          求解</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𝜓</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𝑑𝑢</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𝑑𝑣</m:t>
                    </m:r>
                  </m:oMath>
                </a14:m>
                <a:r>
                  <a:rPr lang="zh-CN" altLang="en-US"/>
                  <a:t>的步骤：</a:t>
                </a:r>
                <a:endParaRPr lang="en-US" altLang="zh-CN"/>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e>
                      <m:sup>
                        <m:r>
                          <a:rPr lang="en-US" altLang="zh-CN" b="0" i="1" smtClean="0">
                            <a:latin typeface="Cambria Math" panose="02040503050406030204" pitchFamily="18" charset="0"/>
                          </a:rPr>
                          <m:t>𝑠𝑡</m:t>
                        </m:r>
                      </m:sup>
                    </m:sSup>
                  </m:oMath>
                </a14:m>
                <a:r>
                  <a:rPr lang="zh-CN" altLang="en-US"/>
                  <a:t> </a:t>
                </a:r>
                <a:r>
                  <a:rPr lang="en-US" altLang="zh-CN"/>
                  <a:t>step : </a:t>
                </a:r>
                <a:r>
                  <a:rPr lang="zh-CN" altLang="en-US"/>
                  <a:t>对方程使用</a:t>
                </a:r>
                <a:r>
                  <a:rPr lang="en-US" altLang="zh-CN"/>
                  <a:t>Newton’s Iteration Method</a:t>
                </a:r>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3"/>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1275556" y="2116931"/>
          <a:ext cx="6080125" cy="2984500"/>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4"/>
                      <p:cNvPicPr/>
                      <p:nvPr/>
                    </p:nvPicPr>
                    <p:blipFill>
                      <a:blip r:embed="rId5"/>
                      <a:stretch>
                        <a:fillRect/>
                      </a:stretch>
                    </p:blipFill>
                    <p:spPr>
                      <a:xfrm>
                        <a:off x="1275556" y="2116931"/>
                        <a:ext cx="6080125" cy="29845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p:cNvSpPr txBox="1"/>
              <p:nvPr/>
            </p:nvSpPr>
            <p:spPr>
              <a:xfrm>
                <a:off x="8072438" y="1564481"/>
                <a:ext cx="5857875" cy="6463308"/>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Step1: Compute </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𝑏</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𝑏</m:t>
                        </m:r>
                      </m:e>
                      <m:sub>
                        <m:r>
                          <a:rPr lang="en-US" altLang="zh-CN" b="0" i="1" smtClean="0">
                            <a:latin typeface="Cambria Math" panose="02040503050406030204" pitchFamily="18" charset="0"/>
                            <a:cs typeface="Times New Roman" panose="02020603050405020304" pitchFamily="18" charset="0"/>
                          </a:rPr>
                          <m:t>2</m:t>
                        </m:r>
                      </m:sub>
                    </m:sSub>
                    <m:r>
                      <a:rPr lang="en-US" altLang="zh-CN" b="0" i="1" smtClean="0">
                        <a:latin typeface="Cambria Math" panose="02040503050406030204" pitchFamily="18" charset="0"/>
                        <a:cs typeface="Times New Roman" panose="02020603050405020304" pitchFamily="18" charset="0"/>
                      </a:rPr>
                      <m:t>, </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𝑏</m:t>
                        </m:r>
                      </m:e>
                      <m:sub>
                        <m:r>
                          <a:rPr lang="en-US" altLang="zh-CN" b="0" i="1" smtClean="0">
                            <a:latin typeface="Cambria Math" panose="02040503050406030204" pitchFamily="18" charset="0"/>
                            <a:cs typeface="Times New Roman" panose="02020603050405020304" pitchFamily="18" charset="0"/>
                          </a:rPr>
                          <m:t>3</m:t>
                        </m:r>
                      </m:sub>
                    </m:sSub>
                  </m:oMath>
                </a14:m>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a:t>
                </a:r>
              </a:p>
              <a:p>
                <a:r>
                  <a:rPr lang="en-US" altLang="zh-CN">
                    <a:latin typeface="Times New Roman" panose="02020603050405020304" pitchFamily="18" charset="0"/>
                    <a:cs typeface="Times New Roman" panose="02020603050405020304" pitchFamily="18" charset="0"/>
                  </a:rPr>
                  <a:t>Step2: Solve</a:t>
                </a: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Step3: Solve</a:t>
                </a: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Step4: Solve</a:t>
                </a: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Step5: Update</a:t>
                </a: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072438" y="1564481"/>
                <a:ext cx="5857875" cy="6463308"/>
              </a:xfrm>
              <a:prstGeom prst="rect">
                <a:avLst/>
              </a:prstGeom>
              <a:blipFill rotWithShape="1">
                <a:blip r:embed="rId6"/>
                <a:stretch>
                  <a:fillRect l="-5" t="-7" r="5" b="2"/>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9299972" y="2323099"/>
          <a:ext cx="2694384" cy="417950"/>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图片 7"/>
                      <p:cNvPicPr/>
                      <p:nvPr/>
                    </p:nvPicPr>
                    <p:blipFill>
                      <a:blip r:embed="rId8"/>
                      <a:stretch>
                        <a:fillRect/>
                      </a:stretch>
                    </p:blipFill>
                    <p:spPr>
                      <a:xfrm>
                        <a:off x="9299972" y="2323099"/>
                        <a:ext cx="2694384" cy="41795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9299972" y="3218472"/>
          <a:ext cx="4356783" cy="1593543"/>
        </p:xfrm>
        <a:graphic>
          <a:graphicData uri="http://schemas.openxmlformats.org/presentationml/2006/ole">
            <mc:AlternateContent xmlns:mc="http://schemas.openxmlformats.org/markup-compatibility/2006">
              <mc:Choice xmlns:v="urn:schemas-microsoft-com:vml" Requires="v">
                <p:oleObj name="AxMath" r:id="rId9" imgW="1828800" imgH="1828800" progId="Equation.AxMath">
                  <p:embed/>
                </p:oleObj>
              </mc:Choice>
              <mc:Fallback>
                <p:oleObj name="AxMath" r:id="rId9" imgW="1828800" imgH="1828800" progId="Equation.AxMath">
                  <p:embed/>
                  <p:pic>
                    <p:nvPicPr>
                      <p:cNvPr id="0" name="图片 9"/>
                      <p:cNvPicPr/>
                      <p:nvPr/>
                    </p:nvPicPr>
                    <p:blipFill>
                      <a:blip r:embed="rId10"/>
                      <a:stretch>
                        <a:fillRect/>
                      </a:stretch>
                    </p:blipFill>
                    <p:spPr>
                      <a:xfrm>
                        <a:off x="9299972" y="3218472"/>
                        <a:ext cx="4356783" cy="1593543"/>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9299972" y="5118151"/>
          <a:ext cx="3435877" cy="902205"/>
        </p:xfrm>
        <a:graphic>
          <a:graphicData uri="http://schemas.openxmlformats.org/presentationml/2006/ole">
            <mc:AlternateContent xmlns:mc="http://schemas.openxmlformats.org/markup-compatibility/2006">
              <mc:Choice xmlns:v="urn:schemas-microsoft-com:vml" Requires="v">
                <p:oleObj name="AxMath" r:id="rId11" imgW="1828800" imgH="1828800" progId="Equation.AxMath">
                  <p:embed/>
                </p:oleObj>
              </mc:Choice>
              <mc:Fallback>
                <p:oleObj name="AxMath" r:id="rId11" imgW="1828800" imgH="1828800" progId="Equation.AxMath">
                  <p:embed/>
                  <p:pic>
                    <p:nvPicPr>
                      <p:cNvPr id="0" name="图片 11"/>
                      <p:cNvPicPr/>
                      <p:nvPr/>
                    </p:nvPicPr>
                    <p:blipFill>
                      <a:blip r:embed="rId12"/>
                      <a:stretch>
                        <a:fillRect/>
                      </a:stretch>
                    </p:blipFill>
                    <p:spPr>
                      <a:xfrm>
                        <a:off x="9299972" y="5118151"/>
                        <a:ext cx="3435877" cy="90220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8742781" y="6501766"/>
          <a:ext cx="5674101" cy="504287"/>
        </p:xfrm>
        <a:graphic>
          <a:graphicData uri="http://schemas.openxmlformats.org/presentationml/2006/ole">
            <mc:AlternateContent xmlns:mc="http://schemas.openxmlformats.org/markup-compatibility/2006">
              <mc:Choice xmlns:v="urn:schemas-microsoft-com:vml" Requires="v">
                <p:oleObj name="AxMath" r:id="rId13" imgW="1828800" imgH="1828800" progId="Equation.AxMath">
                  <p:embed/>
                </p:oleObj>
              </mc:Choice>
              <mc:Fallback>
                <p:oleObj name="AxMath" r:id="rId13" imgW="1828800" imgH="1828800" progId="Equation.AxMath">
                  <p:embed/>
                  <p:pic>
                    <p:nvPicPr>
                      <p:cNvPr id="0" name="图片 13"/>
                      <p:cNvPicPr/>
                      <p:nvPr/>
                    </p:nvPicPr>
                    <p:blipFill>
                      <a:blip r:embed="rId14"/>
                      <a:stretch>
                        <a:fillRect/>
                      </a:stretch>
                    </p:blipFill>
                    <p:spPr>
                      <a:xfrm>
                        <a:off x="8742781" y="6501766"/>
                        <a:ext cx="5674101" cy="504287"/>
                      </a:xfrm>
                      <a:prstGeom prst="rect">
                        <a:avLst/>
                      </a:prstGeom>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 Modified Gummel Method </a:t>
            </a:r>
            <a:r>
              <a:rPr lang="en-US" altLang="zh-CN" i="1">
                <a:solidFill>
                  <a:schemeClr val="tx1"/>
                </a:solidFill>
              </a:rPr>
              <a:t>VS </a:t>
            </a:r>
            <a:r>
              <a:rPr lang="en-US" altLang="zh-CN"/>
              <a:t>Approximate Newton’s Iteration</a:t>
            </a:r>
            <a:r>
              <a:rPr lang="en-US" altLang="zh-CN" i="1"/>
              <a:t> </a:t>
            </a:r>
            <a:endParaRPr lang="zh-CN" altLang="en-US" i="1"/>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26391" y="878681"/>
                <a:ext cx="6015455" cy="5494496"/>
              </a:xfrm>
            </p:spPr>
            <p:txBody>
              <a:bodyPr/>
              <a:lstStyle/>
              <a:p>
                <a:r>
                  <a:rPr lang="en-US" altLang="zh-CN" i="1"/>
                  <a:t>Approximate Newton’s Iteration</a:t>
                </a:r>
              </a:p>
              <a:p>
                <a:pPr marL="0" indent="0">
                  <a:buNone/>
                </a:pPr>
                <a:r>
                  <a:rPr lang="en-US" altLang="zh-CN" sz="2200" i="1"/>
                  <a:t>Step1: Compute dv.</a:t>
                </a:r>
              </a:p>
              <a:p>
                <a:pPr marL="0" indent="0">
                  <a:buNone/>
                </a:pPr>
                <a:endParaRPr lang="en-US" altLang="zh-CN" sz="2200" i="1"/>
              </a:p>
              <a:p>
                <a:pPr marL="0" indent="0">
                  <a:buNone/>
                </a:pPr>
                <a:endParaRPr lang="en-US" altLang="zh-CN" sz="2200" i="1"/>
              </a:p>
              <a:p>
                <a:pPr marL="0" indent="0">
                  <a:buNone/>
                </a:pPr>
                <a:endParaRPr lang="en-US" altLang="zh-CN" sz="2200" i="1"/>
              </a:p>
              <a:p>
                <a:pPr marL="0" indent="0">
                  <a:buNone/>
                </a:pPr>
                <a:r>
                  <a:rPr lang="en-US" altLang="zh-CN" sz="2200" i="1"/>
                  <a:t>Step2: Compute </a:t>
                </a:r>
                <a14:m>
                  <m:oMath xmlns:m="http://schemas.openxmlformats.org/officeDocument/2006/math">
                    <m:r>
                      <a:rPr lang="en-US" altLang="zh-CN" sz="2200" b="0" i="1" smtClean="0">
                        <a:latin typeface="Cambria Math" panose="02040503050406030204" pitchFamily="18" charset="0"/>
                      </a:rPr>
                      <m:t>𝑑</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𝜓</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𝑑</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𝜓</m:t>
                        </m:r>
                      </m:e>
                      <m:sub>
                        <m:r>
                          <a:rPr lang="en-US" altLang="zh-CN" sz="2200" b="0" i="1" smtClean="0">
                            <a:latin typeface="Cambria Math" panose="02040503050406030204" pitchFamily="18" charset="0"/>
                          </a:rPr>
                          <m:t>2</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𝑑𝑢</m:t>
                    </m:r>
                    <m:r>
                      <a:rPr lang="en-US" altLang="zh-CN" sz="2200" b="0" i="1" smtClean="0">
                        <a:latin typeface="Cambria Math" panose="02040503050406030204" pitchFamily="18" charset="0"/>
                      </a:rPr>
                      <m:t>.</m:t>
                    </m:r>
                  </m:oMath>
                </a14:m>
                <a:r>
                  <a:rPr lang="en-US" altLang="zh-CN" sz="2200" i="1"/>
                  <a:t> </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26391" y="878681"/>
                <a:ext cx="6015455" cy="5494496"/>
              </a:xfrm>
              <a:blipFill rotWithShape="1">
                <a:blip r:embed="rId3"/>
                <a:stretch>
                  <a:fillRect l="-10" t="-9" r="1"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7840528" y="878681"/>
                <a:ext cx="5857875" cy="64956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i="1">
                    <a:latin typeface="Times New Roman" panose="02020603050405020304" pitchFamily="18" charset="0"/>
                    <a:cs typeface="Times New Roman" panose="02020603050405020304" pitchFamily="18" charset="0"/>
                  </a:rPr>
                  <a:t>A Modified Gummel Method </a:t>
                </a:r>
                <a:r>
                  <a:rPr lang="en-US" altLang="zh-CN" sz="1800" i="1">
                    <a:latin typeface="Times New Roman" panose="02020603050405020304" pitchFamily="18" charset="0"/>
                    <a:cs typeface="Times New Roman" panose="02020603050405020304" pitchFamily="18" charset="0"/>
                  </a:rPr>
                  <a:t>:</a:t>
                </a:r>
              </a:p>
              <a:p>
                <a:r>
                  <a:rPr lang="en-US" altLang="zh-CN" sz="2200" i="1">
                    <a:latin typeface="Times New Roman" panose="02020603050405020304" pitchFamily="18" charset="0"/>
                    <a:cs typeface="Times New Roman" panose="02020603050405020304" pitchFamily="18" charset="0"/>
                  </a:rPr>
                  <a:t>Step1: Compute </a:t>
                </a:r>
                <a14:m>
                  <m:oMath xmlns:m="http://schemas.openxmlformats.org/officeDocument/2006/math">
                    <m:sSub>
                      <m:sSubPr>
                        <m:ctrlPr>
                          <a:rPr lang="en-US" altLang="zh-CN" sz="2200" b="0" i="1" smtClean="0">
                            <a:latin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cs typeface="Times New Roman" panose="02020603050405020304" pitchFamily="18" charset="0"/>
                          </a:rPr>
                          <m:t>𝑏</m:t>
                        </m:r>
                      </m:e>
                      <m:sub>
                        <m:r>
                          <a:rPr lang="en-US" altLang="zh-CN" sz="2200" b="0" i="1" smtClean="0">
                            <a:latin typeface="Cambria Math" panose="02040503050406030204" pitchFamily="18" charset="0"/>
                            <a:cs typeface="Times New Roman" panose="02020603050405020304" pitchFamily="18" charset="0"/>
                          </a:rPr>
                          <m:t>1</m:t>
                        </m:r>
                      </m:sub>
                    </m:sSub>
                    <m:r>
                      <a:rPr lang="en-US" altLang="zh-CN" sz="2200" b="0" i="1" smtClean="0">
                        <a:latin typeface="Cambria Math" panose="02040503050406030204" pitchFamily="18" charset="0"/>
                        <a:cs typeface="Times New Roman" panose="02020603050405020304" pitchFamily="18" charset="0"/>
                      </a:rPr>
                      <m:t>, </m:t>
                    </m:r>
                    <m:sSub>
                      <m:sSubPr>
                        <m:ctrlPr>
                          <a:rPr lang="en-US" altLang="zh-CN" sz="2200" b="0" i="1" smtClean="0">
                            <a:latin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cs typeface="Times New Roman" panose="02020603050405020304" pitchFamily="18" charset="0"/>
                          </a:rPr>
                          <m:t>𝑏</m:t>
                        </m:r>
                      </m:e>
                      <m:sub>
                        <m:r>
                          <a:rPr lang="en-US" altLang="zh-CN" sz="2200" b="0" i="1" smtClean="0">
                            <a:latin typeface="Cambria Math" panose="02040503050406030204" pitchFamily="18" charset="0"/>
                            <a:cs typeface="Times New Roman" panose="02020603050405020304" pitchFamily="18" charset="0"/>
                          </a:rPr>
                          <m:t>2</m:t>
                        </m:r>
                      </m:sub>
                    </m:sSub>
                    <m:r>
                      <a:rPr lang="en-US" altLang="zh-CN" sz="2200" b="0" i="1" smtClean="0">
                        <a:latin typeface="Cambria Math" panose="02040503050406030204" pitchFamily="18" charset="0"/>
                        <a:cs typeface="Times New Roman" panose="02020603050405020304" pitchFamily="18" charset="0"/>
                      </a:rPr>
                      <m:t>, </m:t>
                    </m:r>
                    <m:sSub>
                      <m:sSubPr>
                        <m:ctrlPr>
                          <a:rPr lang="en-US" altLang="zh-CN" sz="2200" b="0" i="1" smtClean="0">
                            <a:latin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cs typeface="Times New Roman" panose="02020603050405020304" pitchFamily="18" charset="0"/>
                          </a:rPr>
                          <m:t>𝑏</m:t>
                        </m:r>
                      </m:e>
                      <m:sub>
                        <m:r>
                          <a:rPr lang="en-US" altLang="zh-CN" sz="2200" b="0" i="1" smtClean="0">
                            <a:latin typeface="Cambria Math" panose="02040503050406030204" pitchFamily="18" charset="0"/>
                            <a:cs typeface="Times New Roman" panose="02020603050405020304" pitchFamily="18" charset="0"/>
                          </a:rPr>
                          <m:t>3</m:t>
                        </m:r>
                      </m:sub>
                    </m:sSub>
                  </m:oMath>
                </a14:m>
                <a:r>
                  <a:rPr lang="zh-CN" altLang="en-US" sz="2200" i="1">
                    <a:latin typeface="Times New Roman" panose="02020603050405020304" pitchFamily="18" charset="0"/>
                    <a:cs typeface="Times New Roman" panose="02020603050405020304" pitchFamily="18" charset="0"/>
                  </a:rPr>
                  <a:t> </a:t>
                </a:r>
                <a:r>
                  <a:rPr lang="en-US" altLang="zh-CN" sz="2200" i="1">
                    <a:latin typeface="Times New Roman" panose="02020603050405020304" pitchFamily="18" charset="0"/>
                    <a:cs typeface="Times New Roman" panose="02020603050405020304" pitchFamily="18" charset="0"/>
                  </a:rPr>
                  <a:t>.</a:t>
                </a:r>
              </a:p>
              <a:p>
                <a:r>
                  <a:rPr lang="en-US" altLang="zh-CN" sz="2200" i="1">
                    <a:latin typeface="Times New Roman" panose="02020603050405020304" pitchFamily="18" charset="0"/>
                    <a:cs typeface="Times New Roman" panose="02020603050405020304" pitchFamily="18" charset="0"/>
                  </a:rPr>
                  <a:t>Step2: Solve</a:t>
                </a:r>
              </a:p>
              <a:p>
                <a:endParaRPr lang="en-US" altLang="zh-CN" sz="2200" i="1">
                  <a:latin typeface="Times New Roman" panose="02020603050405020304" pitchFamily="18" charset="0"/>
                  <a:cs typeface="Times New Roman" panose="02020603050405020304" pitchFamily="18" charset="0"/>
                </a:endParaRPr>
              </a:p>
              <a:p>
                <a:r>
                  <a:rPr lang="en-US" altLang="zh-CN" sz="2200" i="1">
                    <a:latin typeface="Times New Roman" panose="02020603050405020304" pitchFamily="18" charset="0"/>
                    <a:cs typeface="Times New Roman" panose="02020603050405020304" pitchFamily="18" charset="0"/>
                  </a:rPr>
                  <a:t>Step3: Solve</a:t>
                </a: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r>
                  <a:rPr lang="en-US" altLang="zh-CN" sz="2200" i="1">
                    <a:latin typeface="Times New Roman" panose="02020603050405020304" pitchFamily="18" charset="0"/>
                    <a:cs typeface="Times New Roman" panose="02020603050405020304" pitchFamily="18" charset="0"/>
                  </a:rPr>
                  <a:t>Step4: Solve</a:t>
                </a: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r>
                  <a:rPr lang="en-US" altLang="zh-CN" sz="2200" i="1">
                    <a:latin typeface="Times New Roman" panose="02020603050405020304" pitchFamily="18" charset="0"/>
                    <a:cs typeface="Times New Roman" panose="02020603050405020304" pitchFamily="18" charset="0"/>
                  </a:rPr>
                  <a:t>Step5: Update</a:t>
                </a:r>
              </a:p>
              <a:p>
                <a:endParaRPr lang="en-US" altLang="zh-CN" sz="2200">
                  <a:latin typeface="Times New Roman" panose="02020603050405020304" pitchFamily="18" charset="0"/>
                  <a:cs typeface="Times New Roman" panose="02020603050405020304" pitchFamily="18" charset="0"/>
                </a:endParaRPr>
              </a:p>
              <a:p>
                <a:endParaRPr lang="en-US" altLang="zh-CN" sz="2200">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840528" y="878681"/>
                <a:ext cx="5857875" cy="6495624"/>
              </a:xfrm>
              <a:prstGeom prst="rect">
                <a:avLst/>
              </a:prstGeom>
              <a:blipFill rotWithShape="1">
                <a:blip r:embed="rId4"/>
                <a:stretch>
                  <a:fillRect l="-3" t="-7" r="3" b="1"/>
                </a:stretch>
              </a:blipFill>
            </p:spPr>
            <p:txBody>
              <a:bodyPr/>
              <a:lstStyle/>
              <a:p>
                <a:r>
                  <a:rPr lang="zh-CN" altLang="en-US">
                    <a:noFill/>
                  </a:rPr>
                  <a:t> </a:t>
                </a:r>
              </a:p>
            </p:txBody>
          </p:sp>
        </mc:Fallback>
      </mc:AlternateContent>
      <p:graphicFrame>
        <p:nvGraphicFramePr>
          <p:cNvPr id="6" name="对象 5"/>
          <p:cNvGraphicFramePr>
            <a:graphicFrameLocks noChangeAspect="1"/>
          </p:cNvGraphicFramePr>
          <p:nvPr/>
        </p:nvGraphicFramePr>
        <p:xfrm>
          <a:off x="9106401" y="1995009"/>
          <a:ext cx="2694384" cy="417950"/>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对象 6"/>
                      <p:cNvPicPr/>
                      <p:nvPr/>
                    </p:nvPicPr>
                    <p:blipFill>
                      <a:blip r:embed="rId6"/>
                      <a:stretch>
                        <a:fillRect/>
                      </a:stretch>
                    </p:blipFill>
                    <p:spPr>
                      <a:xfrm>
                        <a:off x="9106401" y="1995009"/>
                        <a:ext cx="2694384" cy="41795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9103948" y="2783825"/>
          <a:ext cx="4356783" cy="1593543"/>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对象 8"/>
                      <p:cNvPicPr/>
                      <p:nvPr/>
                    </p:nvPicPr>
                    <p:blipFill>
                      <a:blip r:embed="rId8"/>
                      <a:stretch>
                        <a:fillRect/>
                      </a:stretch>
                    </p:blipFill>
                    <p:spPr>
                      <a:xfrm>
                        <a:off x="9103948" y="2783825"/>
                        <a:ext cx="4356783" cy="1593543"/>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9051526" y="4426784"/>
          <a:ext cx="3435877" cy="902205"/>
        </p:xfrm>
        <a:graphic>
          <a:graphicData uri="http://schemas.openxmlformats.org/presentationml/2006/ole">
            <mc:AlternateContent xmlns:mc="http://schemas.openxmlformats.org/markup-compatibility/2006">
              <mc:Choice xmlns:v="urn:schemas-microsoft-com:vml" Requires="v">
                <p:oleObj name="AxMath" r:id="rId9" imgW="1828800" imgH="1828800" progId="Equation.AxMath">
                  <p:embed/>
                </p:oleObj>
              </mc:Choice>
              <mc:Fallback>
                <p:oleObj name="AxMath" r:id="rId9" imgW="1828800" imgH="1828800" progId="Equation.AxMath">
                  <p:embed/>
                  <p:pic>
                    <p:nvPicPr>
                      <p:cNvPr id="0" name="对象 9"/>
                      <p:cNvPicPr/>
                      <p:nvPr/>
                    </p:nvPicPr>
                    <p:blipFill>
                      <a:blip r:embed="rId10"/>
                      <a:stretch>
                        <a:fillRect/>
                      </a:stretch>
                    </p:blipFill>
                    <p:spPr>
                      <a:xfrm>
                        <a:off x="9051526" y="4426784"/>
                        <a:ext cx="3435877" cy="90220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8532915" y="5797339"/>
          <a:ext cx="5459041" cy="485173"/>
        </p:xfrm>
        <a:graphic>
          <a:graphicData uri="http://schemas.openxmlformats.org/presentationml/2006/ole">
            <mc:AlternateContent xmlns:mc="http://schemas.openxmlformats.org/markup-compatibility/2006">
              <mc:Choice xmlns:v="urn:schemas-microsoft-com:vml" Requires="v">
                <p:oleObj name="AxMath" r:id="rId11" imgW="1828800" imgH="1828800" progId="Equation.AxMath">
                  <p:embed/>
                </p:oleObj>
              </mc:Choice>
              <mc:Fallback>
                <p:oleObj name="AxMath" r:id="rId11" imgW="1828800" imgH="1828800" progId="Equation.AxMath">
                  <p:embed/>
                  <p:pic>
                    <p:nvPicPr>
                      <p:cNvPr id="0" name="对象 11"/>
                      <p:cNvPicPr/>
                      <p:nvPr/>
                    </p:nvPicPr>
                    <p:blipFill>
                      <a:blip r:embed="rId12"/>
                      <a:stretch>
                        <a:fillRect/>
                      </a:stretch>
                    </p:blipFill>
                    <p:spPr>
                      <a:xfrm>
                        <a:off x="8532915" y="5797339"/>
                        <a:ext cx="5459041" cy="485173"/>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82888" y="1849971"/>
          <a:ext cx="7450137" cy="708025"/>
        </p:xfrm>
        <a:graphic>
          <a:graphicData uri="http://schemas.openxmlformats.org/presentationml/2006/ole">
            <mc:AlternateContent xmlns:mc="http://schemas.openxmlformats.org/markup-compatibility/2006">
              <mc:Choice xmlns:v="urn:schemas-microsoft-com:vml" Requires="v">
                <p:oleObj name="AxMath" r:id="rId13" imgW="1828800" imgH="1828800" progId="Equation.AxMath">
                  <p:embed/>
                </p:oleObj>
              </mc:Choice>
              <mc:Fallback>
                <p:oleObj name="AxMath" r:id="rId13" imgW="1828800" imgH="1828800" progId="Equation.AxMath">
                  <p:embed/>
                  <p:pic>
                    <p:nvPicPr>
                      <p:cNvPr id="0" name="对象 8"/>
                      <p:cNvPicPr/>
                      <p:nvPr/>
                    </p:nvPicPr>
                    <p:blipFill>
                      <a:blip r:embed="rId14"/>
                      <a:stretch>
                        <a:fillRect/>
                      </a:stretch>
                    </p:blipFill>
                    <p:spPr>
                      <a:xfrm>
                        <a:off x="282888" y="1849971"/>
                        <a:ext cx="7450137" cy="708025"/>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442431" y="3982944"/>
          <a:ext cx="7131050" cy="469900"/>
        </p:xfrm>
        <a:graphic>
          <a:graphicData uri="http://schemas.openxmlformats.org/presentationml/2006/ole">
            <mc:AlternateContent xmlns:mc="http://schemas.openxmlformats.org/markup-compatibility/2006">
              <mc:Choice xmlns:v="urn:schemas-microsoft-com:vml" Requires="v">
                <p:oleObj name="AxMath" r:id="rId15" imgW="1828800" imgH="1828800" progId="Equation.AxMath">
                  <p:embed/>
                </p:oleObj>
              </mc:Choice>
              <mc:Fallback>
                <p:oleObj name="AxMath" r:id="rId15" imgW="1828800" imgH="1828800" progId="Equation.AxMath">
                  <p:embed/>
                  <p:pic>
                    <p:nvPicPr>
                      <p:cNvPr id="0" name="对象 11"/>
                      <p:cNvPicPr/>
                      <p:nvPr/>
                    </p:nvPicPr>
                    <p:blipFill>
                      <a:blip r:embed="rId16"/>
                      <a:stretch>
                        <a:fillRect/>
                      </a:stretch>
                    </p:blipFill>
                    <p:spPr>
                      <a:xfrm>
                        <a:off x="442431" y="3982944"/>
                        <a:ext cx="7131050" cy="46990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526391" y="4504078"/>
          <a:ext cx="5437144" cy="889000"/>
        </p:xfrm>
        <a:graphic>
          <a:graphicData uri="http://schemas.openxmlformats.org/presentationml/2006/ole">
            <mc:AlternateContent xmlns:mc="http://schemas.openxmlformats.org/markup-compatibility/2006">
              <mc:Choice xmlns:v="urn:schemas-microsoft-com:vml" Requires="v">
                <p:oleObj name="AxMath" r:id="rId17" imgW="1828800" imgH="1828800" progId="Equation.AxMath">
                  <p:embed/>
                </p:oleObj>
              </mc:Choice>
              <mc:Fallback>
                <p:oleObj name="AxMath" r:id="rId17" imgW="1828800" imgH="1828800" progId="Equation.AxMath">
                  <p:embed/>
                  <p:pic>
                    <p:nvPicPr>
                      <p:cNvPr id="0" name="对象 13"/>
                      <p:cNvPicPr/>
                      <p:nvPr/>
                    </p:nvPicPr>
                    <p:blipFill>
                      <a:blip r:embed="rId18"/>
                      <a:stretch>
                        <a:fillRect/>
                      </a:stretch>
                    </p:blipFill>
                    <p:spPr>
                      <a:xfrm>
                        <a:off x="526391" y="4504078"/>
                        <a:ext cx="5437144" cy="88900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34871" y="5405898"/>
          <a:ext cx="6294658" cy="630689"/>
        </p:xfrm>
        <a:graphic>
          <a:graphicData uri="http://schemas.openxmlformats.org/presentationml/2006/ole">
            <mc:AlternateContent xmlns:mc="http://schemas.openxmlformats.org/markup-compatibility/2006">
              <mc:Choice xmlns:v="urn:schemas-microsoft-com:vml" Requires="v">
                <p:oleObj name="AxMath" r:id="rId19" imgW="1828800" imgH="1828800" progId="Equation.AxMath">
                  <p:embed/>
                </p:oleObj>
              </mc:Choice>
              <mc:Fallback>
                <p:oleObj name="AxMath" r:id="rId19" imgW="1828800" imgH="1828800" progId="Equation.AxMath">
                  <p:embed/>
                  <p:pic>
                    <p:nvPicPr>
                      <p:cNvPr id="0" name="对象 14"/>
                      <p:cNvPicPr/>
                      <p:nvPr/>
                    </p:nvPicPr>
                    <p:blipFill>
                      <a:blip r:embed="rId20"/>
                      <a:stretch>
                        <a:fillRect/>
                      </a:stretch>
                    </p:blipFill>
                    <p:spPr>
                      <a:xfrm>
                        <a:off x="334871" y="5405898"/>
                        <a:ext cx="6294658" cy="630689"/>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368020" y="6008011"/>
          <a:ext cx="6832879" cy="585674"/>
        </p:xfrm>
        <a:graphic>
          <a:graphicData uri="http://schemas.openxmlformats.org/presentationml/2006/ole">
            <mc:AlternateContent xmlns:mc="http://schemas.openxmlformats.org/markup-compatibility/2006">
              <mc:Choice xmlns:v="urn:schemas-microsoft-com:vml" Requires="v">
                <p:oleObj name="AxMath" r:id="rId21" imgW="1828800" imgH="1828800" progId="Equation.AxMath">
                  <p:embed/>
                </p:oleObj>
              </mc:Choice>
              <mc:Fallback>
                <p:oleObj name="AxMath" r:id="rId21" imgW="1828800" imgH="1828800" progId="Equation.AxMath">
                  <p:embed/>
                  <p:pic>
                    <p:nvPicPr>
                      <p:cNvPr id="0" name="对象 3"/>
                      <p:cNvPicPr/>
                      <p:nvPr/>
                    </p:nvPicPr>
                    <p:blipFill>
                      <a:blip r:embed="rId22"/>
                      <a:stretch>
                        <a:fillRect/>
                      </a:stretch>
                    </p:blipFill>
                    <p:spPr>
                      <a:xfrm>
                        <a:off x="368020" y="6008011"/>
                        <a:ext cx="6832879" cy="585674"/>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175385" y="2499107"/>
          <a:ext cx="4632839" cy="671686"/>
        </p:xfrm>
        <a:graphic>
          <a:graphicData uri="http://schemas.openxmlformats.org/presentationml/2006/ole">
            <mc:AlternateContent xmlns:mc="http://schemas.openxmlformats.org/markup-compatibility/2006">
              <mc:Choice xmlns:v="urn:schemas-microsoft-com:vml" Requires="v">
                <p:oleObj name="AxMath" r:id="rId23" imgW="1828800" imgH="1828800" progId="Equation.AxMath">
                  <p:embed/>
                </p:oleObj>
              </mc:Choice>
              <mc:Fallback>
                <p:oleObj name="AxMath" r:id="rId23" imgW="1828800" imgH="1828800" progId="Equation.AxMath">
                  <p:embed/>
                  <p:pic>
                    <p:nvPicPr>
                      <p:cNvPr id="0" name="图片 22"/>
                      <p:cNvPicPr/>
                      <p:nvPr/>
                    </p:nvPicPr>
                    <p:blipFill>
                      <a:blip r:embed="rId24"/>
                      <a:stretch>
                        <a:fillRect/>
                      </a:stretch>
                    </p:blipFill>
                    <p:spPr>
                      <a:xfrm>
                        <a:off x="175385" y="2499107"/>
                        <a:ext cx="4632839" cy="671686"/>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 Modified Gummel Method </a:t>
            </a:r>
            <a:r>
              <a:rPr lang="en-US" altLang="zh-CN" i="1">
                <a:solidFill>
                  <a:schemeClr val="tx1"/>
                </a:solidFill>
              </a:rPr>
              <a:t>VS </a:t>
            </a:r>
            <a:r>
              <a:rPr lang="en-US" altLang="zh-CN"/>
              <a:t>Ordinary Gummel Method</a:t>
            </a:r>
            <a:endParaRPr lang="zh-CN" altLang="en-US"/>
          </a:p>
        </p:txBody>
      </p:sp>
      <p:sp>
        <p:nvSpPr>
          <p:cNvPr id="3" name="内容占位符 2"/>
          <p:cNvSpPr>
            <a:spLocks noGrp="1"/>
          </p:cNvSpPr>
          <p:nvPr>
            <p:ph idx="1"/>
          </p:nvPr>
        </p:nvSpPr>
        <p:spPr/>
        <p:txBody>
          <a:bodyPr/>
          <a:lstStyle/>
          <a:p>
            <a:endParaRPr lang="en-US" altLang="zh-CN"/>
          </a:p>
          <a:p>
            <a:endParaRPr lang="en-US" altLang="zh-CN"/>
          </a:p>
          <a:p>
            <a:endParaRPr lang="en-US" altLang="zh-CN"/>
          </a:p>
          <a:p>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7041119" y="1007270"/>
                <a:ext cx="4712509" cy="6440033"/>
              </a:xfrm>
              <a:prstGeom prst="rect">
                <a:avLst/>
              </a:prstGeom>
              <a:noFill/>
            </p:spPr>
            <p:txBody>
              <a:bodyPr wrap="none" rtlCol="0">
                <a:spAutoFit/>
              </a:bodyPr>
              <a:lstStyle/>
              <a:p>
                <a:pPr marL="342900" indent="-342900">
                  <a:buFont typeface="Arial" panose="020B0604020202020204" pitchFamily="34" charset="0"/>
                  <a:buChar char="•"/>
                </a:pPr>
                <a:r>
                  <a:rPr lang="en-US" altLang="zh-CN" sz="2400" b="1" i="1">
                    <a:latin typeface="Times New Roman" panose="02020603050405020304" pitchFamily="18" charset="0"/>
                    <a:cs typeface="Times New Roman" panose="02020603050405020304" pitchFamily="18" charset="0"/>
                  </a:rPr>
                  <a:t>Ordinary Gummel Method:</a:t>
                </a:r>
              </a:p>
              <a:p>
                <a:r>
                  <a:rPr lang="en-US" altLang="zh-CN" sz="2400" i="1">
                    <a:latin typeface="Times New Roman" panose="02020603050405020304" pitchFamily="18" charset="0"/>
                    <a:cs typeface="Times New Roman" panose="02020603050405020304" pitchFamily="18" charset="0"/>
                  </a:rPr>
                  <a:t>Step1:</a:t>
                </a:r>
                <a:r>
                  <a:rPr lang="zh-CN" altLang="en-US" sz="2400" i="1">
                    <a:latin typeface="Times New Roman" panose="02020603050405020304" pitchFamily="18" charset="0"/>
                    <a:cs typeface="Times New Roman" panose="02020603050405020304" pitchFamily="18" charset="0"/>
                  </a:rPr>
                  <a:t>  </a:t>
                </a:r>
                <a:r>
                  <a:rPr lang="en-US" altLang="zh-CN" sz="2400" i="1">
                    <a:latin typeface="Times New Roman" panose="02020603050405020304" pitchFamily="18" charset="0"/>
                    <a:cs typeface="Times New Roman" panose="02020603050405020304" pitchFamily="18" charset="0"/>
                  </a:rPr>
                  <a:t>Solve</a:t>
                </a: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r>
                  <a:rPr lang="en-US" altLang="zh-CN" sz="2400" i="1">
                    <a:latin typeface="Times New Roman" panose="02020603050405020304" pitchFamily="18" charset="0"/>
                    <a:cs typeface="Times New Roman" panose="02020603050405020304" pitchFamily="18" charset="0"/>
                  </a:rPr>
                  <a:t>Step2: Solve</a:t>
                </a: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r>
                  <a:rPr lang="en-US" altLang="zh-CN" sz="2400" i="1">
                    <a:latin typeface="Times New Roman" panose="02020603050405020304" pitchFamily="18" charset="0"/>
                    <a:cs typeface="Times New Roman" panose="02020603050405020304" pitchFamily="18" charset="0"/>
                  </a:rPr>
                  <a:t>Step3: Solve</a:t>
                </a: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r>
                  <a:rPr lang="en-US" altLang="zh-CN" sz="2400" i="1">
                    <a:latin typeface="Times New Roman" panose="02020603050405020304" pitchFamily="18" charset="0"/>
                    <a:cs typeface="Times New Roman" panose="02020603050405020304" pitchFamily="18" charset="0"/>
                  </a:rPr>
                  <a:t>  where </a:t>
                </a:r>
                <a14:m>
                  <m:oMath xmlns:m="http://schemas.openxmlformats.org/officeDocument/2006/math">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𝑛</m:t>
                        </m:r>
                      </m:e>
                      <m:sup>
                        <m:r>
                          <a:rPr lang="en-US" altLang="zh-CN" sz="2400" b="0" i="1" smtClean="0">
                            <a:latin typeface="Cambria Math" panose="02040503050406030204" pitchFamily="18" charset="0"/>
                            <a:cs typeface="Times New Roman" panose="02020603050405020304" pitchFamily="18" charset="0"/>
                          </a:rPr>
                          <m:t>𝑘</m:t>
                        </m:r>
                      </m:sup>
                    </m:sSup>
                    <m:r>
                      <a:rPr lang="en-US" altLang="zh-CN" sz="2400" b="0" i="1" smtClean="0">
                        <a:latin typeface="Cambria Math" panose="02040503050406030204" pitchFamily="18" charset="0"/>
                        <a:cs typeface="Times New Roman" panose="02020603050405020304" pitchFamily="18" charset="0"/>
                      </a:rPr>
                      <m:t>=</m:t>
                    </m:r>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𝑒</m:t>
                        </m:r>
                      </m:e>
                      <m:sup>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𝜓</m:t>
                            </m:r>
                          </m:e>
                          <m:sup>
                            <m:r>
                              <a:rPr lang="en-US" altLang="zh-CN" sz="2400" b="0" i="1" smtClean="0">
                                <a:latin typeface="Cambria Math" panose="02040503050406030204" pitchFamily="18" charset="0"/>
                                <a:cs typeface="Times New Roman" panose="02020603050405020304" pitchFamily="18" charset="0"/>
                              </a:rPr>
                              <m:t>𝑘</m:t>
                            </m:r>
                          </m:sup>
                        </m:sSup>
                      </m:sup>
                    </m:sSup>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𝜇</m:t>
                        </m:r>
                      </m:e>
                      <m:sup>
                        <m:r>
                          <a:rPr lang="en-US" altLang="zh-CN" sz="2400" b="0" i="1" smtClean="0">
                            <a:latin typeface="Cambria Math" panose="02040503050406030204" pitchFamily="18" charset="0"/>
                            <a:cs typeface="Times New Roman" panose="02020603050405020304" pitchFamily="18" charset="0"/>
                          </a:rPr>
                          <m:t>𝑘</m:t>
                        </m:r>
                      </m:sup>
                    </m:sSup>
                    <m:r>
                      <a:rPr lang="en-US" altLang="zh-CN" sz="2400" b="0" i="1" smtClean="0">
                        <a:latin typeface="Cambria Math" panose="02040503050406030204" pitchFamily="18" charset="0"/>
                        <a:cs typeface="Times New Roman" panose="02020603050405020304" pitchFamily="18" charset="0"/>
                      </a:rPr>
                      <m:t>, </m:t>
                    </m:r>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𝑝</m:t>
                        </m:r>
                      </m:e>
                      <m:sup>
                        <m:r>
                          <a:rPr lang="en-US" altLang="zh-CN" sz="2400" b="0" i="1" smtClean="0">
                            <a:latin typeface="Cambria Math" panose="02040503050406030204" pitchFamily="18" charset="0"/>
                            <a:cs typeface="Times New Roman" panose="02020603050405020304" pitchFamily="18" charset="0"/>
                          </a:rPr>
                          <m:t>𝑘</m:t>
                        </m:r>
                      </m:sup>
                    </m:sSup>
                    <m:r>
                      <a:rPr lang="en-US" altLang="zh-CN" sz="2400" b="0" i="1" smtClean="0">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sSup>
                          <m:sSupPr>
                            <m:ctrlPr>
                              <a:rPr lang="en-US" altLang="zh-CN" sz="2400" i="1">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𝜓</m:t>
                            </m:r>
                          </m:e>
                          <m:sup>
                            <m:r>
                              <a:rPr lang="en-US" altLang="zh-CN" sz="2400" i="1">
                                <a:latin typeface="Cambria Math" panose="02040503050406030204" pitchFamily="18" charset="0"/>
                                <a:cs typeface="Times New Roman" panose="02020603050405020304" pitchFamily="18" charset="0"/>
                              </a:rPr>
                              <m:t>𝑘</m:t>
                            </m:r>
                          </m:sup>
                        </m:sSup>
                      </m:sup>
                    </m:sSup>
                    <m:sSup>
                      <m:sSupPr>
                        <m:ctrlPr>
                          <a:rPr lang="en-US" altLang="zh-CN" sz="2400" i="1">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𝑣</m:t>
                        </m:r>
                      </m:e>
                      <m:sup>
                        <m:r>
                          <a:rPr lang="en-US" altLang="zh-CN" sz="2400" i="1">
                            <a:latin typeface="Cambria Math" panose="02040503050406030204" pitchFamily="18" charset="0"/>
                            <a:cs typeface="Times New Roman" panose="02020603050405020304" pitchFamily="18" charset="0"/>
                          </a:rPr>
                          <m:t>𝑘</m:t>
                        </m:r>
                      </m:sup>
                    </m:sSup>
                  </m:oMath>
                </a14:m>
                <a:r>
                  <a:rPr lang="en-US" altLang="zh-CN" sz="2400" i="1">
                    <a:latin typeface="Times New Roman" panose="02020603050405020304" pitchFamily="18" charset="0"/>
                    <a:cs typeface="Times New Roman" panose="02020603050405020304" pitchFamily="18" charset="0"/>
                  </a:rPr>
                  <a:t> .</a:t>
                </a:r>
              </a:p>
              <a:p>
                <a:endParaRPr lang="en-US" altLang="zh-CN" sz="2400" i="1">
                  <a:latin typeface="Times New Roman" panose="02020603050405020304" pitchFamily="18" charset="0"/>
                  <a:cs typeface="Times New Roman" panose="02020603050405020304" pitchFamily="18" charset="0"/>
                </a:endParaRPr>
              </a:p>
              <a:p>
                <a:endParaRPr lang="en-US" altLang="zh-CN" sz="2400" i="1">
                  <a:latin typeface="Times New Roman" panose="02020603050405020304" pitchFamily="18" charset="0"/>
                  <a:cs typeface="Times New Roman" panose="02020603050405020304" pitchFamily="18" charset="0"/>
                </a:endParaRPr>
              </a:p>
              <a:p>
                <a:endParaRPr lang="zh-CN" altLang="en-US" sz="2400" i="1">
                  <a:latin typeface="Times New Roman" panose="02020603050405020304" pitchFamily="18" charset="0"/>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7041119" y="1007270"/>
                <a:ext cx="4712509" cy="6440033"/>
              </a:xfrm>
              <a:prstGeom prst="rect">
                <a:avLst/>
              </a:prstGeom>
              <a:blipFill rotWithShape="1">
                <a:blip r:embed="rId3"/>
                <a:stretch>
                  <a:fillRect l="-5" t="-2" r="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42925" y="1007270"/>
                <a:ext cx="5857875" cy="64956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i="1">
                    <a:latin typeface="Times New Roman" panose="02020603050405020304" pitchFamily="18" charset="0"/>
                    <a:cs typeface="Times New Roman" panose="02020603050405020304" pitchFamily="18" charset="0"/>
                  </a:rPr>
                  <a:t>Modified Gummel Method </a:t>
                </a:r>
                <a:r>
                  <a:rPr lang="en-US" altLang="zh-CN" sz="1800" b="1" i="1">
                    <a:latin typeface="Times New Roman" panose="02020603050405020304" pitchFamily="18" charset="0"/>
                    <a:cs typeface="Times New Roman" panose="02020603050405020304" pitchFamily="18" charset="0"/>
                  </a:rPr>
                  <a:t>:</a:t>
                </a:r>
              </a:p>
              <a:p>
                <a:r>
                  <a:rPr lang="en-US" altLang="zh-CN" sz="2200" i="1">
                    <a:latin typeface="Times New Roman" panose="02020603050405020304" pitchFamily="18" charset="0"/>
                    <a:cs typeface="Times New Roman" panose="02020603050405020304" pitchFamily="18" charset="0"/>
                  </a:rPr>
                  <a:t>Step1: Compute </a:t>
                </a:r>
                <a14:m>
                  <m:oMath xmlns:m="http://schemas.openxmlformats.org/officeDocument/2006/math">
                    <m:sSub>
                      <m:sSubPr>
                        <m:ctrlPr>
                          <a:rPr lang="en-US" altLang="zh-CN" sz="2200" b="0" i="1" smtClean="0">
                            <a:latin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cs typeface="Times New Roman" panose="02020603050405020304" pitchFamily="18" charset="0"/>
                          </a:rPr>
                          <m:t>𝑏</m:t>
                        </m:r>
                      </m:e>
                      <m:sub>
                        <m:r>
                          <a:rPr lang="en-US" altLang="zh-CN" sz="2200" b="0" i="1" smtClean="0">
                            <a:latin typeface="Cambria Math" panose="02040503050406030204" pitchFamily="18" charset="0"/>
                            <a:cs typeface="Times New Roman" panose="02020603050405020304" pitchFamily="18" charset="0"/>
                          </a:rPr>
                          <m:t>1</m:t>
                        </m:r>
                      </m:sub>
                    </m:sSub>
                    <m:r>
                      <a:rPr lang="en-US" altLang="zh-CN" sz="2200" b="0" i="1" smtClean="0">
                        <a:latin typeface="Cambria Math" panose="02040503050406030204" pitchFamily="18" charset="0"/>
                        <a:cs typeface="Times New Roman" panose="02020603050405020304" pitchFamily="18" charset="0"/>
                      </a:rPr>
                      <m:t>, </m:t>
                    </m:r>
                    <m:sSub>
                      <m:sSubPr>
                        <m:ctrlPr>
                          <a:rPr lang="en-US" altLang="zh-CN" sz="2200" b="0" i="1" smtClean="0">
                            <a:latin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cs typeface="Times New Roman" panose="02020603050405020304" pitchFamily="18" charset="0"/>
                          </a:rPr>
                          <m:t>𝑏</m:t>
                        </m:r>
                      </m:e>
                      <m:sub>
                        <m:r>
                          <a:rPr lang="en-US" altLang="zh-CN" sz="2200" b="0" i="1" smtClean="0">
                            <a:latin typeface="Cambria Math" panose="02040503050406030204" pitchFamily="18" charset="0"/>
                            <a:cs typeface="Times New Roman" panose="02020603050405020304" pitchFamily="18" charset="0"/>
                          </a:rPr>
                          <m:t>2</m:t>
                        </m:r>
                      </m:sub>
                    </m:sSub>
                    <m:r>
                      <a:rPr lang="en-US" altLang="zh-CN" sz="2200" b="0" i="1" smtClean="0">
                        <a:latin typeface="Cambria Math" panose="02040503050406030204" pitchFamily="18" charset="0"/>
                        <a:cs typeface="Times New Roman" panose="02020603050405020304" pitchFamily="18" charset="0"/>
                      </a:rPr>
                      <m:t>, </m:t>
                    </m:r>
                    <m:sSub>
                      <m:sSubPr>
                        <m:ctrlPr>
                          <a:rPr lang="en-US" altLang="zh-CN" sz="2200" b="0" i="1" smtClean="0">
                            <a:latin typeface="Cambria Math" panose="02040503050406030204" pitchFamily="18" charset="0"/>
                            <a:cs typeface="Times New Roman" panose="02020603050405020304" pitchFamily="18" charset="0"/>
                          </a:rPr>
                        </m:ctrlPr>
                      </m:sSubPr>
                      <m:e>
                        <m:r>
                          <a:rPr lang="en-US" altLang="zh-CN" sz="2200" b="0" i="1" smtClean="0">
                            <a:latin typeface="Cambria Math" panose="02040503050406030204" pitchFamily="18" charset="0"/>
                            <a:cs typeface="Times New Roman" panose="02020603050405020304" pitchFamily="18" charset="0"/>
                          </a:rPr>
                          <m:t>𝑏</m:t>
                        </m:r>
                      </m:e>
                      <m:sub>
                        <m:r>
                          <a:rPr lang="en-US" altLang="zh-CN" sz="2200" b="0" i="1" smtClean="0">
                            <a:latin typeface="Cambria Math" panose="02040503050406030204" pitchFamily="18" charset="0"/>
                            <a:cs typeface="Times New Roman" panose="02020603050405020304" pitchFamily="18" charset="0"/>
                          </a:rPr>
                          <m:t>3</m:t>
                        </m:r>
                      </m:sub>
                    </m:sSub>
                  </m:oMath>
                </a14:m>
                <a:r>
                  <a:rPr lang="zh-CN" altLang="en-US" sz="2200" i="1">
                    <a:latin typeface="Times New Roman" panose="02020603050405020304" pitchFamily="18" charset="0"/>
                    <a:cs typeface="Times New Roman" panose="02020603050405020304" pitchFamily="18" charset="0"/>
                  </a:rPr>
                  <a:t> </a:t>
                </a:r>
                <a:r>
                  <a:rPr lang="en-US" altLang="zh-CN" sz="2200" i="1">
                    <a:latin typeface="Times New Roman" panose="02020603050405020304" pitchFamily="18" charset="0"/>
                    <a:cs typeface="Times New Roman" panose="02020603050405020304" pitchFamily="18" charset="0"/>
                  </a:rPr>
                  <a:t>.</a:t>
                </a:r>
              </a:p>
              <a:p>
                <a:r>
                  <a:rPr lang="en-US" altLang="zh-CN" sz="2200" i="1">
                    <a:latin typeface="Times New Roman" panose="02020603050405020304" pitchFamily="18" charset="0"/>
                    <a:cs typeface="Times New Roman" panose="02020603050405020304" pitchFamily="18" charset="0"/>
                  </a:rPr>
                  <a:t>Step2: Solve</a:t>
                </a:r>
              </a:p>
              <a:p>
                <a:endParaRPr lang="en-US" altLang="zh-CN" sz="2200" i="1">
                  <a:latin typeface="Times New Roman" panose="02020603050405020304" pitchFamily="18" charset="0"/>
                  <a:cs typeface="Times New Roman" panose="02020603050405020304" pitchFamily="18" charset="0"/>
                </a:endParaRPr>
              </a:p>
              <a:p>
                <a:r>
                  <a:rPr lang="en-US" altLang="zh-CN" sz="2200" i="1">
                    <a:latin typeface="Times New Roman" panose="02020603050405020304" pitchFamily="18" charset="0"/>
                    <a:cs typeface="Times New Roman" panose="02020603050405020304" pitchFamily="18" charset="0"/>
                  </a:rPr>
                  <a:t>Step3: Solve</a:t>
                </a: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r>
                  <a:rPr lang="en-US" altLang="zh-CN" sz="2200" i="1">
                    <a:latin typeface="Times New Roman" panose="02020603050405020304" pitchFamily="18" charset="0"/>
                    <a:cs typeface="Times New Roman" panose="02020603050405020304" pitchFamily="18" charset="0"/>
                  </a:rPr>
                  <a:t>Step4: Solve</a:t>
                </a: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endParaRPr lang="en-US" altLang="zh-CN" sz="2200" i="1">
                  <a:latin typeface="Times New Roman" panose="02020603050405020304" pitchFamily="18" charset="0"/>
                  <a:cs typeface="Times New Roman" panose="02020603050405020304" pitchFamily="18" charset="0"/>
                </a:endParaRPr>
              </a:p>
              <a:p>
                <a:r>
                  <a:rPr lang="en-US" altLang="zh-CN" sz="2200" i="1">
                    <a:latin typeface="Times New Roman" panose="02020603050405020304" pitchFamily="18" charset="0"/>
                    <a:cs typeface="Times New Roman" panose="02020603050405020304" pitchFamily="18" charset="0"/>
                  </a:rPr>
                  <a:t>Step5: Update</a:t>
                </a:r>
              </a:p>
              <a:p>
                <a:endParaRPr lang="en-US" altLang="zh-CN" sz="2200">
                  <a:latin typeface="Times New Roman" panose="02020603050405020304" pitchFamily="18" charset="0"/>
                  <a:cs typeface="Times New Roman" panose="02020603050405020304" pitchFamily="18" charset="0"/>
                </a:endParaRPr>
              </a:p>
              <a:p>
                <a:endParaRPr lang="en-US" altLang="zh-CN" sz="2200">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42925" y="1007270"/>
                <a:ext cx="5857875" cy="6495624"/>
              </a:xfrm>
              <a:prstGeom prst="rect">
                <a:avLst/>
              </a:prstGeom>
              <a:blipFill rotWithShape="1">
                <a:blip r:embed="rId4"/>
                <a:stretch>
                  <a:fillRect t="-2" b="6"/>
                </a:stretch>
              </a:blipFill>
            </p:spPr>
            <p:txBody>
              <a:bodyPr/>
              <a:lstStyle/>
              <a:p>
                <a:r>
                  <a:rPr lang="zh-CN" altLang="en-US">
                    <a:noFill/>
                  </a:rPr>
                  <a:t> </a:t>
                </a:r>
              </a:p>
            </p:txBody>
          </p:sp>
        </mc:Fallback>
      </mc:AlternateContent>
      <p:graphicFrame>
        <p:nvGraphicFramePr>
          <p:cNvPr id="9" name="对象 8"/>
          <p:cNvGraphicFramePr>
            <a:graphicFrameLocks noChangeAspect="1"/>
          </p:cNvGraphicFramePr>
          <p:nvPr/>
        </p:nvGraphicFramePr>
        <p:xfrm>
          <a:off x="1808798" y="2123598"/>
          <a:ext cx="2694384" cy="417950"/>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对象 5"/>
                      <p:cNvPicPr/>
                      <p:nvPr/>
                    </p:nvPicPr>
                    <p:blipFill>
                      <a:blip r:embed="rId6"/>
                      <a:stretch>
                        <a:fillRect/>
                      </a:stretch>
                    </p:blipFill>
                    <p:spPr>
                      <a:xfrm>
                        <a:off x="1808798" y="2123598"/>
                        <a:ext cx="2694384" cy="41795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806345" y="2912414"/>
          <a:ext cx="4356783" cy="1593543"/>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对象 6"/>
                      <p:cNvPicPr/>
                      <p:nvPr/>
                    </p:nvPicPr>
                    <p:blipFill>
                      <a:blip r:embed="rId8"/>
                      <a:stretch>
                        <a:fillRect/>
                      </a:stretch>
                    </p:blipFill>
                    <p:spPr>
                      <a:xfrm>
                        <a:off x="1806345" y="2912414"/>
                        <a:ext cx="4356783" cy="1593543"/>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753923" y="4555373"/>
          <a:ext cx="3435877" cy="902205"/>
        </p:xfrm>
        <a:graphic>
          <a:graphicData uri="http://schemas.openxmlformats.org/presentationml/2006/ole">
            <mc:AlternateContent xmlns:mc="http://schemas.openxmlformats.org/markup-compatibility/2006">
              <mc:Choice xmlns:v="urn:schemas-microsoft-com:vml" Requires="v">
                <p:oleObj name="AxMath" r:id="rId9" imgW="1828800" imgH="1828800" progId="Equation.AxMath">
                  <p:embed/>
                </p:oleObj>
              </mc:Choice>
              <mc:Fallback>
                <p:oleObj name="AxMath" r:id="rId9" imgW="1828800" imgH="1828800" progId="Equation.AxMath">
                  <p:embed/>
                  <p:pic>
                    <p:nvPicPr>
                      <p:cNvPr id="0" name="对象 7"/>
                      <p:cNvPicPr/>
                      <p:nvPr/>
                    </p:nvPicPr>
                    <p:blipFill>
                      <a:blip r:embed="rId10"/>
                      <a:stretch>
                        <a:fillRect/>
                      </a:stretch>
                    </p:blipFill>
                    <p:spPr>
                      <a:xfrm>
                        <a:off x="1753923" y="4555373"/>
                        <a:ext cx="3435877" cy="902205"/>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235312" y="5925928"/>
          <a:ext cx="5459041" cy="485173"/>
        </p:xfrm>
        <a:graphic>
          <a:graphicData uri="http://schemas.openxmlformats.org/presentationml/2006/ole">
            <mc:AlternateContent xmlns:mc="http://schemas.openxmlformats.org/markup-compatibility/2006">
              <mc:Choice xmlns:v="urn:schemas-microsoft-com:vml" Requires="v">
                <p:oleObj name="AxMath" r:id="rId11" imgW="1828800" imgH="1828800" progId="Equation.AxMath">
                  <p:embed/>
                </p:oleObj>
              </mc:Choice>
              <mc:Fallback>
                <p:oleObj name="AxMath" r:id="rId11" imgW="1828800" imgH="1828800" progId="Equation.AxMath">
                  <p:embed/>
                  <p:pic>
                    <p:nvPicPr>
                      <p:cNvPr id="0" name="对象 8"/>
                      <p:cNvPicPr/>
                      <p:nvPr/>
                    </p:nvPicPr>
                    <p:blipFill>
                      <a:blip r:embed="rId12"/>
                      <a:stretch>
                        <a:fillRect/>
                      </a:stretch>
                    </p:blipFill>
                    <p:spPr>
                      <a:xfrm>
                        <a:off x="1235312" y="5925928"/>
                        <a:ext cx="5459041" cy="485173"/>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8228803" y="1797547"/>
          <a:ext cx="4896968" cy="410052"/>
        </p:xfrm>
        <a:graphic>
          <a:graphicData uri="http://schemas.openxmlformats.org/presentationml/2006/ole">
            <mc:AlternateContent xmlns:mc="http://schemas.openxmlformats.org/markup-compatibility/2006">
              <mc:Choice xmlns:v="urn:schemas-microsoft-com:vml" Requires="v">
                <p:oleObj name="AxMath" r:id="rId13" imgW="1828800" imgH="1828800" progId="Equation.AxMath">
                  <p:embed/>
                </p:oleObj>
              </mc:Choice>
              <mc:Fallback>
                <p:oleObj name="AxMath" r:id="rId13" imgW="1828800" imgH="1828800" progId="Equation.AxMath">
                  <p:embed/>
                  <p:pic>
                    <p:nvPicPr>
                      <p:cNvPr id="0" name="图片 13"/>
                      <p:cNvPicPr/>
                      <p:nvPr/>
                    </p:nvPicPr>
                    <p:blipFill>
                      <a:blip r:embed="rId14"/>
                      <a:stretch>
                        <a:fillRect/>
                      </a:stretch>
                    </p:blipFill>
                    <p:spPr>
                      <a:xfrm>
                        <a:off x="8228803" y="1797547"/>
                        <a:ext cx="4896968" cy="410052"/>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8389146" y="2207599"/>
          <a:ext cx="4276724" cy="424743"/>
        </p:xfrm>
        <a:graphic>
          <a:graphicData uri="http://schemas.openxmlformats.org/presentationml/2006/ole">
            <mc:AlternateContent xmlns:mc="http://schemas.openxmlformats.org/markup-compatibility/2006">
              <mc:Choice xmlns:v="urn:schemas-microsoft-com:vml" Requires="v">
                <p:oleObj name="AxMath" r:id="rId15" imgW="1828800" imgH="1828800" progId="Equation.AxMath">
                  <p:embed/>
                </p:oleObj>
              </mc:Choice>
              <mc:Fallback>
                <p:oleObj name="AxMath" r:id="rId15" imgW="1828800" imgH="1828800" progId="Equation.AxMath">
                  <p:embed/>
                  <p:pic>
                    <p:nvPicPr>
                      <p:cNvPr id="0" name="图片 15"/>
                      <p:cNvPicPr/>
                      <p:nvPr/>
                    </p:nvPicPr>
                    <p:blipFill>
                      <a:blip r:embed="rId16"/>
                      <a:stretch>
                        <a:fillRect/>
                      </a:stretch>
                    </p:blipFill>
                    <p:spPr>
                      <a:xfrm>
                        <a:off x="8389146" y="2207599"/>
                        <a:ext cx="4276724" cy="424743"/>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8180388" y="3295650"/>
          <a:ext cx="4994275" cy="409575"/>
        </p:xfrm>
        <a:graphic>
          <a:graphicData uri="http://schemas.openxmlformats.org/presentationml/2006/ole">
            <mc:AlternateContent xmlns:mc="http://schemas.openxmlformats.org/markup-compatibility/2006">
              <mc:Choice xmlns:v="urn:schemas-microsoft-com:vml" Requires="v">
                <p:oleObj name="AxMath" r:id="rId17" imgW="1828800" imgH="1828800" progId="Equation.AxMath">
                  <p:embed/>
                </p:oleObj>
              </mc:Choice>
              <mc:Fallback>
                <p:oleObj name="AxMath" r:id="rId17" imgW="1828800" imgH="1828800" progId="Equation.AxMath">
                  <p:embed/>
                  <p:pic>
                    <p:nvPicPr>
                      <p:cNvPr id="0" name="对象 12"/>
                      <p:cNvPicPr/>
                      <p:nvPr/>
                    </p:nvPicPr>
                    <p:blipFill>
                      <a:blip r:embed="rId18"/>
                      <a:stretch>
                        <a:fillRect/>
                      </a:stretch>
                    </p:blipFill>
                    <p:spPr>
                      <a:xfrm>
                        <a:off x="8180388" y="3295650"/>
                        <a:ext cx="4994275" cy="409575"/>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8329613" y="3705225"/>
          <a:ext cx="4397375" cy="425450"/>
        </p:xfrm>
        <a:graphic>
          <a:graphicData uri="http://schemas.openxmlformats.org/presentationml/2006/ole">
            <mc:AlternateContent xmlns:mc="http://schemas.openxmlformats.org/markup-compatibility/2006">
              <mc:Choice xmlns:v="urn:schemas-microsoft-com:vml" Requires="v">
                <p:oleObj name="AxMath" r:id="rId19" imgW="1828800" imgH="1828800" progId="Equation.AxMath">
                  <p:embed/>
                </p:oleObj>
              </mc:Choice>
              <mc:Fallback>
                <p:oleObj name="AxMath" r:id="rId19" imgW="1828800" imgH="1828800" progId="Equation.AxMath">
                  <p:embed/>
                  <p:pic>
                    <p:nvPicPr>
                      <p:cNvPr id="0" name="对象 13"/>
                      <p:cNvPicPr/>
                      <p:nvPr/>
                    </p:nvPicPr>
                    <p:blipFill>
                      <a:blip r:embed="rId20"/>
                      <a:stretch>
                        <a:fillRect/>
                      </a:stretch>
                    </p:blipFill>
                    <p:spPr>
                      <a:xfrm>
                        <a:off x="8329613" y="3705225"/>
                        <a:ext cx="4397375" cy="425450"/>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7041119" y="4862370"/>
          <a:ext cx="7458681" cy="374157"/>
        </p:xfrm>
        <a:graphic>
          <a:graphicData uri="http://schemas.openxmlformats.org/presentationml/2006/ole">
            <mc:AlternateContent xmlns:mc="http://schemas.openxmlformats.org/markup-compatibility/2006">
              <mc:Choice xmlns:v="urn:schemas-microsoft-com:vml" Requires="v">
                <p:oleObj name="AxMath" r:id="rId21" imgW="1828800" imgH="1828800" progId="Equation.AxMath">
                  <p:embed/>
                </p:oleObj>
              </mc:Choice>
              <mc:Fallback>
                <p:oleObj name="AxMath" r:id="rId21" imgW="1828800" imgH="1828800" progId="Equation.AxMath">
                  <p:embed/>
                  <p:pic>
                    <p:nvPicPr>
                      <p:cNvPr id="0" name="图片 21"/>
                      <p:cNvPicPr/>
                      <p:nvPr/>
                    </p:nvPicPr>
                    <p:blipFill>
                      <a:blip r:embed="rId22"/>
                      <a:stretch>
                        <a:fillRect/>
                      </a:stretch>
                    </p:blipFill>
                    <p:spPr>
                      <a:xfrm>
                        <a:off x="7041119" y="4862370"/>
                        <a:ext cx="7458681" cy="374157"/>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8329613" y="5333955"/>
          <a:ext cx="4318000" cy="425450"/>
        </p:xfrm>
        <a:graphic>
          <a:graphicData uri="http://schemas.openxmlformats.org/presentationml/2006/ole">
            <mc:AlternateContent xmlns:mc="http://schemas.openxmlformats.org/markup-compatibility/2006">
              <mc:Choice xmlns:v="urn:schemas-microsoft-com:vml" Requires="v">
                <p:oleObj name="AxMath" r:id="rId23" imgW="1828800" imgH="1828800" progId="Equation.AxMath">
                  <p:embed/>
                </p:oleObj>
              </mc:Choice>
              <mc:Fallback>
                <p:oleObj name="AxMath" r:id="rId23" imgW="1828800" imgH="1828800" progId="Equation.AxMath">
                  <p:embed/>
                  <p:pic>
                    <p:nvPicPr>
                      <p:cNvPr id="0" name="对象 15"/>
                      <p:cNvPicPr/>
                      <p:nvPr/>
                    </p:nvPicPr>
                    <p:blipFill>
                      <a:blip r:embed="rId24"/>
                      <a:stretch>
                        <a:fillRect/>
                      </a:stretch>
                    </p:blipFill>
                    <p:spPr>
                      <a:xfrm>
                        <a:off x="8329613" y="5333955"/>
                        <a:ext cx="4318000" cy="425450"/>
                      </a:xfrm>
                      <a:prstGeom prst="rect">
                        <a:avLst/>
                      </a:prstGeom>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228727" y="1181339"/>
            <a:ext cx="12580139" cy="2513060"/>
          </a:xfrm>
        </p:spPr>
        <p:txBody>
          <a:bodyPr>
            <a:normAutofit fontScale="90000"/>
          </a:bodyPr>
          <a:lstStyle/>
          <a:p>
            <a:r>
              <a:rPr lang="en-US" altLang="zh-CN" b="1">
                <a:solidFill>
                  <a:srgbClr val="0070C0"/>
                </a:solidFill>
              </a:rPr>
              <a:t>Density Gradient Based Quantum-Corrected 3D Drift-Diffusion Simulator</a:t>
            </a:r>
            <a:endParaRPr lang="zh-CN" altLang="en-US" b="1">
              <a:solidFill>
                <a:srgbClr val="0070C0"/>
              </a:solidFill>
            </a:endParaRPr>
          </a:p>
        </p:txBody>
      </p:sp>
      <p:sp>
        <p:nvSpPr>
          <p:cNvPr id="5" name="副标题 4"/>
          <p:cNvSpPr>
            <a:spLocks noGrp="1"/>
          </p:cNvSpPr>
          <p:nvPr>
            <p:ph type="subTitle" idx="1"/>
          </p:nvPr>
        </p:nvSpPr>
        <p:spPr/>
        <p:txBody>
          <a:bodyPr/>
          <a:lstStyle/>
          <a:p>
            <a:r>
              <a:rPr lang="en-US" altLang="zh-CN"/>
              <a:t>for Nanoscale MOSFETs</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644187" cy="669131"/>
          </a:xfrm>
        </p:spPr>
        <p:txBody>
          <a:bodyPr>
            <a:normAutofit fontScale="90000"/>
          </a:bodyPr>
          <a:lstStyle/>
          <a:p>
            <a:r>
              <a:rPr lang="en-US" altLang="zh-CN"/>
              <a:t>Density Gradient Based Quantum-Corrected 3D Drift-Diffusion Simulator for Nanoscale MOSFETs</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42925" y="1007269"/>
                <a:ext cx="13157200" cy="6001543"/>
              </a:xfrm>
            </p:spPr>
            <p:txBody>
              <a:bodyPr>
                <a:normAutofit/>
              </a:bodyPr>
              <a:lstStyle/>
              <a:p>
                <a:r>
                  <a:rPr lang="en-US" altLang="zh-CN"/>
                  <a:t>DG Equation:</a:t>
                </a:r>
              </a:p>
              <a:p>
                <a:pPr marL="0" indent="0">
                  <a:buNone/>
                </a:pPr>
                <a:endParaRPr lang="en-US" altLang="zh-CN"/>
              </a:p>
              <a:p>
                <a:pPr marL="0" indent="0">
                  <a:buNone/>
                </a:pPr>
                <a:r>
                  <a:rPr lang="en-US" altLang="zh-CN"/>
                  <a:t>where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oMath>
                </a14:m>
                <a:r>
                  <a:rPr lang="en-US" altLang="zh-CN"/>
                  <a:t> are the anisotropic DG effective masses in the three directions.</a:t>
                </a:r>
              </a:p>
              <a:p>
                <a:r>
                  <a:rPr lang="en-US" altLang="zh-CN"/>
                  <a:t>The quantum corrected potential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sub>
                    </m:sSub>
                  </m:oMath>
                </a14:m>
                <a:r>
                  <a:rPr lang="en-US" altLang="zh-CN"/>
                  <a:t>: </a:t>
                </a:r>
              </a:p>
              <a:p>
                <a:endParaRPr lang="en-US" altLang="zh-CN"/>
              </a:p>
              <a:p>
                <a:pPr marL="0" indent="0">
                  <a:buNone/>
                </a:pPr>
                <a:endParaRPr lang="en-US" altLang="zh-CN"/>
              </a:p>
              <a:p>
                <a:pPr marL="0" indent="0">
                  <a:buNone/>
                </a:pPr>
                <a:endParaRPr lang="en-US" altLang="zh-CN"/>
              </a:p>
              <a:p>
                <a:r>
                  <a:rPr lang="en-US" altLang="zh-CN"/>
                  <a:t>The quantum </a:t>
                </a:r>
                <a:r>
                  <a:rPr lang="en-US" altLang="zh-CN">
                    <a:solidFill>
                      <a:srgbClr val="0070C0"/>
                    </a:solidFill>
                  </a:rPr>
                  <a:t>correction term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𝜓</m:t>
                        </m:r>
                      </m:e>
                      <m:sub>
                        <m:r>
                          <a:rPr lang="en-US" altLang="zh-CN" b="0" i="1" smtClean="0">
                            <a:latin typeface="Cambria Math" panose="02040503050406030204" pitchFamily="18" charset="0"/>
                          </a:rPr>
                          <m:t>𝑞</m:t>
                        </m:r>
                      </m:sub>
                    </m:sSub>
                  </m:oMath>
                </a14:m>
                <a:r>
                  <a:rPr lang="en-US" altLang="zh-CN"/>
                  <a:t>:</a:t>
                </a:r>
              </a:p>
              <a:p>
                <a:endParaRPr lang="en-US" altLang="zh-CN"/>
              </a:p>
              <a:p>
                <a:r>
                  <a:rPr lang="en-US" altLang="zh-CN"/>
                  <a:t>The quasi-Fermi level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𝑛</m:t>
                        </m:r>
                      </m:sub>
                    </m:sSub>
                  </m:oMath>
                </a14:m>
                <a:r>
                  <a:rPr lang="en-US" altLang="zh-CN"/>
                  <a:t>:</a:t>
                </a:r>
              </a:p>
              <a:p>
                <a:endParaRPr lang="en-US" altLang="zh-CN"/>
              </a:p>
              <a:p>
                <a:pPr marL="0" indent="0">
                  <a:buNone/>
                </a:pPr>
                <a:endParaRPr lang="en-US" altLang="zh-CN"/>
              </a:p>
              <a:p>
                <a:pPr marL="0" indent="0">
                  <a:buNone/>
                </a:pPr>
                <a:endParaRPr lang="en-US" altLang="zh-CN"/>
              </a:p>
              <a:p>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42925" y="1007269"/>
                <a:ext cx="13157200" cy="6001543"/>
              </a:xfrm>
              <a:blipFill rotWithShape="1">
                <a:blip r:embed="rId3"/>
                <a:stretch>
                  <a:fillRect t="-3" b="-15104"/>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3115621" y="1261732"/>
          <a:ext cx="7947002" cy="781381"/>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4"/>
                      <p:cNvPicPr/>
                      <p:nvPr/>
                    </p:nvPicPr>
                    <p:blipFill>
                      <a:blip r:embed="rId5"/>
                      <a:stretch>
                        <a:fillRect/>
                      </a:stretch>
                    </p:blipFill>
                    <p:spPr>
                      <a:xfrm>
                        <a:off x="3115621" y="1261732"/>
                        <a:ext cx="7947002" cy="78138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2946401" y="2958469"/>
          <a:ext cx="9380538" cy="1438606"/>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6"/>
                      <p:cNvPicPr/>
                      <p:nvPr/>
                    </p:nvPicPr>
                    <p:blipFill>
                      <a:blip r:embed="rId7"/>
                      <a:stretch>
                        <a:fillRect/>
                      </a:stretch>
                    </p:blipFill>
                    <p:spPr>
                      <a:xfrm>
                        <a:off x="2946401" y="2958469"/>
                        <a:ext cx="9380538" cy="1438606"/>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058471" y="5071158"/>
          <a:ext cx="2663673" cy="488001"/>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8"/>
                      <p:cNvPicPr/>
                      <p:nvPr/>
                    </p:nvPicPr>
                    <p:blipFill>
                      <a:blip r:embed="rId9"/>
                      <a:stretch>
                        <a:fillRect/>
                      </a:stretch>
                    </p:blipFill>
                    <p:spPr>
                      <a:xfrm>
                        <a:off x="3058471" y="5071158"/>
                        <a:ext cx="2663673" cy="488001"/>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044184" y="6104275"/>
          <a:ext cx="3548168" cy="488000"/>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图片 10"/>
                      <p:cNvPicPr/>
                      <p:nvPr/>
                    </p:nvPicPr>
                    <p:blipFill>
                      <a:blip r:embed="rId11"/>
                      <a:stretch>
                        <a:fillRect/>
                      </a:stretch>
                    </p:blipFill>
                    <p:spPr>
                      <a:xfrm>
                        <a:off x="3044184" y="6104275"/>
                        <a:ext cx="3548168" cy="488000"/>
                      </a:xfrm>
                      <a:prstGeom prst="rect">
                        <a:avLst/>
                      </a:prstGeom>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587037" cy="669131"/>
          </a:xfrm>
        </p:spPr>
        <p:txBody>
          <a:bodyPr>
            <a:normAutofit fontScale="90000"/>
          </a:bodyPr>
          <a:lstStyle/>
          <a:p>
            <a:r>
              <a:rPr lang="en-US" altLang="zh-CN"/>
              <a:t>Density Gradient Based Quantum-Corrected 3D Drift-Diffusion Simulator for Nanoscale MOSFETs</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a:p>
              <a:p>
                <a:r>
                  <a:rPr lang="en-US" altLang="zh-CN"/>
                  <a:t>How to solve the system?</a:t>
                </a:r>
              </a:p>
              <a:p>
                <a:pPr>
                  <a:buFont typeface="Wingdings" panose="05000000000000000000" pitchFamily="2" charset="2"/>
                  <a:buChar char="n"/>
                </a:pPr>
                <a:r>
                  <a:rPr lang="en-US" altLang="zh-CN">
                    <a:solidFill>
                      <a:schemeClr val="tx1"/>
                    </a:solidFill>
                  </a:rPr>
                  <a:t>Solve Possion's Equation. </a:t>
                </a:r>
              </a:p>
              <a:p>
                <a:pPr>
                  <a:buFont typeface="Wingdings" panose="05000000000000000000" pitchFamily="2" charset="2"/>
                  <a:buChar char="n"/>
                </a:pPr>
                <a:r>
                  <a:rPr lang="en-US" altLang="zh-CN">
                    <a:solidFill>
                      <a:schemeClr val="tx1"/>
                    </a:solidFill>
                  </a:rPr>
                  <a:t>Solve DG Equation: Obtain DG carrier density:  </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𝑛</m:t>
                        </m:r>
                      </m:e>
                      <m:sub>
                        <m:r>
                          <a:rPr lang="en-US" altLang="zh-CN" b="0" i="1" smtClean="0">
                            <a:solidFill>
                              <a:schemeClr val="tx1"/>
                            </a:solidFill>
                            <a:latin typeface="Cambria Math" panose="02040503050406030204" pitchFamily="18" charset="0"/>
                          </a:rPr>
                          <m:t>𝐷𝐺</m:t>
                        </m:r>
                      </m:sub>
                    </m:sSub>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𝑆</m:t>
                        </m:r>
                      </m:e>
                      <m:sup>
                        <m:r>
                          <a:rPr lang="en-US" altLang="zh-CN" b="0" i="1" smtClean="0">
                            <a:solidFill>
                              <a:schemeClr val="tx1"/>
                            </a:solidFill>
                            <a:latin typeface="Cambria Math" panose="02040503050406030204" pitchFamily="18" charset="0"/>
                          </a:rPr>
                          <m:t>2</m:t>
                        </m:r>
                      </m:sup>
                    </m:sSup>
                  </m:oMath>
                </a14:m>
                <a:r>
                  <a:rPr lang="en-US" altLang="zh-CN">
                    <a:solidFill>
                      <a:schemeClr val="tx1"/>
                    </a:solidFill>
                  </a:rPr>
                  <a:t>.    </a:t>
                </a:r>
              </a:p>
              <a:p>
                <a:pPr>
                  <a:buFont typeface="Wingdings" panose="05000000000000000000" pitchFamily="2" charset="2"/>
                  <a:buChar char="n"/>
                </a:pPr>
                <a:r>
                  <a:rPr lang="en-US" altLang="zh-CN">
                    <a:solidFill>
                      <a:schemeClr val="tx1"/>
                    </a:solidFill>
                  </a:rPr>
                  <a:t>Calculate the Quantum Correction term </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𝜓</m:t>
                        </m:r>
                      </m:e>
                      <m:sub>
                        <m:r>
                          <a:rPr lang="en-US" altLang="zh-CN" b="0" i="1" smtClean="0">
                            <a:solidFill>
                              <a:schemeClr val="tx1"/>
                            </a:solidFill>
                            <a:latin typeface="Cambria Math" panose="02040503050406030204" pitchFamily="18" charset="0"/>
                          </a:rPr>
                          <m:t>𝑞</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𝑘</m:t>
                        </m:r>
                      </m:e>
                      <m:sub>
                        <m:r>
                          <a:rPr lang="en-US" altLang="zh-CN" b="0" i="1" smtClean="0">
                            <a:solidFill>
                              <a:schemeClr val="tx1"/>
                            </a:solidFill>
                            <a:latin typeface="Cambria Math" panose="02040503050406030204" pitchFamily="18" charset="0"/>
                          </a:rPr>
                          <m:t>𝐵</m:t>
                        </m:r>
                      </m:sub>
                    </m:sSub>
                    <m:r>
                      <a:rPr lang="en-US" altLang="zh-CN" b="0" i="1" smtClean="0">
                        <a:solidFill>
                          <a:schemeClr val="tx1"/>
                        </a:solidFill>
                        <a:latin typeface="Cambria Math" panose="02040503050406030204" pitchFamily="18" charset="0"/>
                      </a:rPr>
                      <m:t>𝑇</m:t>
                    </m:r>
                    <m:r>
                      <a:rPr lang="en-US" altLang="zh-CN" b="0" i="1" smtClean="0">
                        <a:solidFill>
                          <a:schemeClr val="tx1"/>
                        </a:solidFill>
                        <a:latin typeface="Cambria Math" panose="02040503050406030204" pitchFamily="18" charset="0"/>
                      </a:rPr>
                      <m:t> </m:t>
                    </m:r>
                    <m:r>
                      <m:rPr>
                        <m:sty m:val="p"/>
                      </m:rPr>
                      <a:rPr lang="en-US" altLang="zh-CN" b="0" i="1" smtClean="0">
                        <a:solidFill>
                          <a:schemeClr val="tx1"/>
                        </a:solidFill>
                        <a:latin typeface="Cambria Math" panose="02040503050406030204" pitchFamily="18" charset="0"/>
                      </a:rPr>
                      <m:t>ln</m:t>
                    </m:r>
                    <m:r>
                      <a:rPr lang="en-US" altLang="zh-CN" b="0" i="1" smtClean="0">
                        <a:solidFill>
                          <a:schemeClr val="tx1"/>
                        </a:solidFill>
                        <a:latin typeface="Cambria Math" panose="02040503050406030204" pitchFamily="18" charset="0"/>
                      </a:rPr>
                      <m:t> (</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𝑆</m:t>
                        </m:r>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𝑁</m:t>
                        </m:r>
                      </m:e>
                      <m:sub>
                        <m:r>
                          <a:rPr lang="en-US" altLang="zh-CN" b="0" i="1" smtClean="0">
                            <a:solidFill>
                              <a:schemeClr val="tx1"/>
                            </a:solidFill>
                            <a:latin typeface="Cambria Math" panose="02040503050406030204" pitchFamily="18" charset="0"/>
                          </a:rPr>
                          <m:t>𝐶</m:t>
                        </m:r>
                      </m:sub>
                    </m:sSub>
                    <m:r>
                      <a:rPr lang="en-US" altLang="zh-CN" b="0" i="1" smtClean="0">
                        <a:solidFill>
                          <a:schemeClr val="tx1"/>
                        </a:solidFill>
                        <a:latin typeface="Cambria Math" panose="02040503050406030204" pitchFamily="18" charset="0"/>
                      </a:rPr>
                      <m:t>)</m:t>
                    </m:r>
                  </m:oMath>
                </a14:m>
                <a:r>
                  <a:rPr lang="en-US" altLang="zh-CN">
                    <a:solidFill>
                      <a:schemeClr val="tx1"/>
                    </a:solidFill>
                  </a:rPr>
                  <a:t>.</a:t>
                </a:r>
              </a:p>
              <a:p>
                <a:pPr>
                  <a:buFont typeface="Wingdings" panose="05000000000000000000" pitchFamily="2" charset="2"/>
                  <a:buChar char="n"/>
                </a:pPr>
                <a:r>
                  <a:rPr lang="en-US" altLang="zh-CN">
                    <a:solidFill>
                      <a:schemeClr val="tx1"/>
                    </a:solidFill>
                  </a:rPr>
                  <a:t>Calculate Quantum Corrected Potential: </a:t>
                </a: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𝜓</m:t>
                        </m:r>
                      </m:e>
                      <m:sub>
                        <m:r>
                          <a:rPr lang="en-US" altLang="zh-CN" b="0" i="1" smtClean="0">
                            <a:solidFill>
                              <a:schemeClr val="tx1"/>
                            </a:solidFill>
                            <a:latin typeface="Cambria Math" panose="02040503050406030204" pitchFamily="18" charset="0"/>
                          </a:rPr>
                          <m:t>𝑞𝑐</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𝜓</m:t>
                        </m:r>
                      </m:e>
                      <m:sub>
                        <m:r>
                          <a:rPr lang="en-US" altLang="zh-CN" b="0" i="1" smtClean="0">
                            <a:solidFill>
                              <a:schemeClr val="tx1"/>
                            </a:solidFill>
                            <a:latin typeface="Cambria Math" panose="02040503050406030204" pitchFamily="18" charset="0"/>
                          </a:rPr>
                          <m:t>𝑛</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𝜓</m:t>
                        </m:r>
                      </m:e>
                      <m:sub>
                        <m:r>
                          <a:rPr lang="en-US" altLang="zh-CN" b="0" i="1" smtClean="0">
                            <a:solidFill>
                              <a:schemeClr val="tx1"/>
                            </a:solidFill>
                            <a:latin typeface="Cambria Math" panose="02040503050406030204" pitchFamily="18" charset="0"/>
                          </a:rPr>
                          <m:t>𝑞</m:t>
                        </m:r>
                      </m:sub>
                    </m:sSub>
                  </m:oMath>
                </a14:m>
                <a:r>
                  <a:rPr lang="en-US" altLang="zh-CN">
                    <a:solidFill>
                      <a:schemeClr val="tx1"/>
                    </a:solidFill>
                  </a:rPr>
                  <a:t>.</a:t>
                </a:r>
              </a:p>
              <a:p>
                <a:pPr>
                  <a:buFont typeface="Wingdings" panose="05000000000000000000" pitchFamily="2" charset="2"/>
                  <a:buChar char="n"/>
                </a:pPr>
                <a:r>
                  <a:rPr lang="en-US" altLang="zh-CN">
                    <a:solidFill>
                      <a:schemeClr val="tx1"/>
                    </a:solidFill>
                  </a:rPr>
                  <a:t>Solve Continuity Equation Obtain quantum corrected carrier </a:t>
                </a:r>
              </a:p>
              <a:p>
                <a:pPr marL="0" indent="0">
                  <a:buNone/>
                </a:pPr>
                <a:r>
                  <a:rPr lang="en-US" altLang="zh-CN">
                    <a:solidFill>
                      <a:schemeClr val="tx1"/>
                    </a:solidFill>
                  </a:rPr>
                  <a:t>density Evaluate Current.    </a:t>
                </a:r>
              </a:p>
              <a:p>
                <a:pPr>
                  <a:buFont typeface="Wingdings" panose="05000000000000000000" pitchFamily="2" charset="2"/>
                  <a:buChar char="n"/>
                </a:pPr>
                <a:r>
                  <a:rPr lang="en-US" altLang="zh-CN">
                    <a:solidFill>
                      <a:schemeClr val="tx1"/>
                    </a:solidFill>
                  </a:rPr>
                  <a:t>Evaluate whether the result has converged.</a:t>
                </a:r>
              </a:p>
              <a:p>
                <a:pPr marL="0" indent="0">
                  <a:buNone/>
                </a:pPr>
                <a:endParaRPr lang="en-US" altLang="zh-CN"/>
              </a:p>
              <a:p>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3"/>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9251156" y="878681"/>
            <a:ext cx="3812393" cy="605982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normAutofit/>
          </a:bodyPr>
          <a:lstStyle/>
          <a:p>
            <a:r>
              <a:rPr lang="en-US" altLang="zh-CN" b="1">
                <a:solidFill>
                  <a:srgbClr val="0070C0"/>
                </a:solidFill>
              </a:rPr>
              <a:t>Quantum Corrected Drift–Diffusion Models</a:t>
            </a:r>
            <a:endParaRPr lang="zh-CN" altLang="en-US" b="1">
              <a:solidFill>
                <a:srgbClr val="0070C0"/>
              </a:solidFill>
            </a:endParaRPr>
          </a:p>
        </p:txBody>
      </p:sp>
      <p:sp>
        <p:nvSpPr>
          <p:cNvPr id="5" name="副标题 4"/>
          <p:cNvSpPr>
            <a:spLocks noGrp="1"/>
          </p:cNvSpPr>
          <p:nvPr>
            <p:ph type="subTitle" idx="1"/>
          </p:nvPr>
        </p:nvSpPr>
        <p:spPr/>
        <p:txBody>
          <a:bodyPr>
            <a:normAutofit/>
          </a:bodyPr>
          <a:lstStyle/>
          <a:p>
            <a:r>
              <a:rPr lang="en-US" altLang="zh-CN"/>
              <a:t>Solution Fixed Point Map and Finite Element Approximation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几何内核模型</a:t>
            </a:r>
          </a:p>
        </p:txBody>
      </p:sp>
      <p:sp>
        <p:nvSpPr>
          <p:cNvPr id="3" name="内容占位符 2"/>
          <p:cNvSpPr>
            <a:spLocks noGrp="1"/>
          </p:cNvSpPr>
          <p:nvPr>
            <p:ph idx="1"/>
          </p:nvPr>
        </p:nvSpPr>
        <p:spPr>
          <a:xfrm>
            <a:off x="689378" y="1057910"/>
            <a:ext cx="13078618" cy="6854092"/>
          </a:xfrm>
        </p:spPr>
        <p:txBody>
          <a:bodyPr>
            <a:normAutofit/>
          </a:bodyPr>
          <a:lstStyle/>
          <a:p>
            <a:pPr marL="0" indent="0">
              <a:buNone/>
            </a:pPr>
            <a:r>
              <a:rPr lang="zh-CN" altLang="en-US" b="1"/>
              <a:t>按照几何特点：</a:t>
            </a:r>
            <a:endParaRPr lang="en-US" altLang="zh-CN" b="1"/>
          </a:p>
          <a:p>
            <a:r>
              <a:rPr lang="zh-CN" altLang="en-US"/>
              <a:t>线框模型</a:t>
            </a:r>
            <a:r>
              <a:rPr lang="en-US" altLang="zh-CN">
                <a:cs typeface="Times New Roman" panose="02020603050405020304" pitchFamily="18" charset="0"/>
              </a:rPr>
              <a:t>(</a:t>
            </a:r>
            <a:r>
              <a:rPr lang="en-US" altLang="zh-CN" b="0" i="1">
                <a:solidFill>
                  <a:srgbClr val="202122"/>
                </a:solidFill>
                <a:effectLst/>
                <a:cs typeface="Times New Roman" panose="02020603050405020304" pitchFamily="18" charset="0"/>
              </a:rPr>
              <a:t>wireframe model</a:t>
            </a:r>
            <a:r>
              <a:rPr lang="en-US" altLang="zh-CN" i="1">
                <a:solidFill>
                  <a:srgbClr val="202122"/>
                </a:solidFill>
                <a:cs typeface="Times New Roman" panose="02020603050405020304" pitchFamily="18" charset="0"/>
              </a:rPr>
              <a:t>)</a:t>
            </a:r>
            <a:endParaRPr lang="en-US" altLang="zh-CN">
              <a:cs typeface="Times New Roman" panose="02020603050405020304" pitchFamily="18" charset="0"/>
            </a:endParaRPr>
          </a:p>
          <a:p>
            <a:r>
              <a:rPr lang="zh-CN" altLang="en-US"/>
              <a:t>表面模型</a:t>
            </a:r>
            <a:endParaRPr lang="en-US" altLang="zh-CN"/>
          </a:p>
          <a:p>
            <a:r>
              <a:rPr lang="zh-CN" altLang="en-US"/>
              <a:t>实体模型</a:t>
            </a:r>
            <a:endParaRPr lang="en-US" altLang="zh-CN"/>
          </a:p>
          <a:p>
            <a:pPr marL="0" indent="0">
              <a:buNone/>
            </a:pPr>
            <a:r>
              <a:rPr lang="zh-CN" altLang="en-US" b="1"/>
              <a:t>按照表示方法：</a:t>
            </a:r>
            <a:endParaRPr lang="en-US" altLang="zh-CN" b="1"/>
          </a:p>
          <a:p>
            <a:r>
              <a:rPr lang="zh-CN" altLang="en-US"/>
              <a:t>分解表示法</a:t>
            </a:r>
            <a:endParaRPr lang="en-US" altLang="zh-CN"/>
          </a:p>
          <a:p>
            <a:r>
              <a:rPr lang="zh-CN" altLang="en-US"/>
              <a:t>构造表示法</a:t>
            </a:r>
            <a:r>
              <a:rPr lang="en-US" altLang="zh-CN">
                <a:cs typeface="Times New Roman" panose="02020603050405020304" pitchFamily="18" charset="0"/>
              </a:rPr>
              <a:t>(</a:t>
            </a:r>
            <a:r>
              <a:rPr lang="en-US" altLang="zh-CN" b="0" i="0">
                <a:effectLst/>
                <a:cs typeface="Times New Roman" panose="02020603050405020304" pitchFamily="18" charset="0"/>
              </a:rPr>
              <a:t>Constructive Solid Geometry</a:t>
            </a:r>
            <a:r>
              <a:rPr lang="en-US" altLang="zh-CN">
                <a:cs typeface="Times New Roman" panose="02020603050405020304" pitchFamily="18" charset="0"/>
              </a:rPr>
              <a:t>)</a:t>
            </a:r>
          </a:p>
          <a:p>
            <a:r>
              <a:rPr lang="zh-CN" altLang="en-US"/>
              <a:t>边界表示法</a:t>
            </a:r>
            <a:r>
              <a:rPr lang="en-US" altLang="zh-CN"/>
              <a:t>(Boundary Representation)</a:t>
            </a:r>
          </a:p>
          <a:p>
            <a:endParaRPr lang="en-US" altLang="zh-CN"/>
          </a:p>
          <a:p>
            <a:pPr marL="0" indent="0">
              <a:buNone/>
            </a:pPr>
            <a:r>
              <a:rPr lang="zh-CN" altLang="en-US" b="1"/>
              <a:t>几何与拓扑：</a:t>
            </a:r>
            <a:endParaRPr lang="en-US" altLang="zh-CN" b="1"/>
          </a:p>
          <a:p>
            <a:r>
              <a:rPr lang="zh-CN" altLang="en-US"/>
              <a:t>几何代表的是具体位置与形状</a:t>
            </a:r>
            <a:endParaRPr lang="en-US" altLang="zh-CN"/>
          </a:p>
          <a:p>
            <a:r>
              <a:rPr lang="zh-CN" altLang="en-US"/>
              <a:t>拓扑代表的是相对位置与关系</a:t>
            </a:r>
          </a:p>
        </p:txBody>
      </p:sp>
      <p:pic>
        <p:nvPicPr>
          <p:cNvPr id="5" name="图形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8840" y="685894"/>
            <a:ext cx="4586379" cy="1856026"/>
          </a:xfrm>
          <a:prstGeom prst="rect">
            <a:avLst/>
          </a:prstGeom>
        </p:spPr>
      </p:pic>
      <p:sp>
        <p:nvSpPr>
          <p:cNvPr id="8" name="AutoShape 6" descr="线框模型多边形网格三维空间网站线框PNG图片素材下载_图片编号1319130-PNG素材网"/>
          <p:cNvSpPr>
            <a:spLocks noChangeAspect="1" noChangeArrowheads="1"/>
          </p:cNvSpPr>
          <p:nvPr/>
        </p:nvSpPr>
        <p:spPr bwMode="auto">
          <a:xfrm>
            <a:off x="7202488" y="34559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7288" y="2906541"/>
            <a:ext cx="2912323" cy="2581046"/>
          </a:xfrm>
          <a:prstGeom prst="rect">
            <a:avLst/>
          </a:prstGeom>
        </p:spPr>
      </p:pic>
      <p:sp>
        <p:nvSpPr>
          <p:cNvPr id="11" name="箭头: 右 10"/>
          <p:cNvSpPr/>
          <p:nvPr/>
        </p:nvSpPr>
        <p:spPr>
          <a:xfrm rot="20267168">
            <a:off x="6560065" y="3926724"/>
            <a:ext cx="962108" cy="4293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10244683" y="3082055"/>
            <a:ext cx="1661822" cy="5702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200">
                <a:latin typeface="楷体" panose="02010609060101010101" pitchFamily="49" charset="-122"/>
                <a:ea typeface="楷体" panose="02010609060101010101" pitchFamily="49" charset="-122"/>
              </a:rPr>
              <a:t>基本几何体</a:t>
            </a:r>
          </a:p>
        </p:txBody>
      </p:sp>
      <p:sp>
        <p:nvSpPr>
          <p:cNvPr id="13" name="矩形 12"/>
          <p:cNvSpPr/>
          <p:nvPr/>
        </p:nvSpPr>
        <p:spPr>
          <a:xfrm>
            <a:off x="10731010" y="3999685"/>
            <a:ext cx="1661822" cy="5702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200">
                <a:latin typeface="楷体" panose="02010609060101010101" pitchFamily="49" charset="-122"/>
                <a:ea typeface="楷体" panose="02010609060101010101" pitchFamily="49" charset="-122"/>
              </a:rPr>
              <a:t>布尔操作</a:t>
            </a:r>
          </a:p>
        </p:txBody>
      </p:sp>
      <p:pic>
        <p:nvPicPr>
          <p:cNvPr id="15" name="图片 14"/>
          <p:cNvPicPr>
            <a:picLocks noChangeAspect="1"/>
          </p:cNvPicPr>
          <p:nvPr/>
        </p:nvPicPr>
        <p:blipFill>
          <a:blip r:embed="rId6"/>
          <a:stretch>
            <a:fillRect/>
          </a:stretch>
        </p:blipFill>
        <p:spPr>
          <a:xfrm>
            <a:off x="5949522" y="5177706"/>
            <a:ext cx="4056836" cy="1755778"/>
          </a:xfrm>
          <a:prstGeom prst="rect">
            <a:avLst/>
          </a:prstGeom>
        </p:spPr>
      </p:pic>
      <p:sp>
        <p:nvSpPr>
          <p:cNvPr id="16" name="箭头: 右 15"/>
          <p:cNvSpPr/>
          <p:nvPr/>
        </p:nvSpPr>
        <p:spPr>
          <a:xfrm rot="1795757">
            <a:off x="6047952" y="4922898"/>
            <a:ext cx="769451" cy="4293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矩形 16"/>
          <p:cNvSpPr/>
          <p:nvPr/>
        </p:nvSpPr>
        <p:spPr>
          <a:xfrm>
            <a:off x="10075027" y="5719264"/>
            <a:ext cx="1661822" cy="5702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200">
                <a:latin typeface="楷体" panose="02010609060101010101" pitchFamily="49" charset="-122"/>
                <a:ea typeface="楷体" panose="02010609060101010101" pitchFamily="49" charset="-122"/>
              </a:rPr>
              <a:t>拓扑信息</a:t>
            </a:r>
          </a:p>
        </p:txBody>
      </p:sp>
      <p:sp>
        <p:nvSpPr>
          <p:cNvPr id="18" name="矩形 17"/>
          <p:cNvSpPr/>
          <p:nvPr/>
        </p:nvSpPr>
        <p:spPr>
          <a:xfrm>
            <a:off x="10898711" y="6442289"/>
            <a:ext cx="1661822" cy="5702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200">
                <a:latin typeface="楷体" panose="02010609060101010101" pitchFamily="49" charset="-122"/>
                <a:ea typeface="楷体" panose="02010609060101010101" pitchFamily="49" charset="-122"/>
              </a:rPr>
              <a:t>几何信息</a:t>
            </a:r>
          </a:p>
        </p:txBody>
      </p:sp>
      <p:pic>
        <p:nvPicPr>
          <p:cNvPr id="21" name="图片 20"/>
          <p:cNvPicPr>
            <a:picLocks noChangeAspect="1"/>
          </p:cNvPicPr>
          <p:nvPr/>
        </p:nvPicPr>
        <p:blipFill rotWithShape="1">
          <a:blip r:embed="rId7">
            <a:extLst>
              <a:ext uri="{28A0092B-C50C-407E-A947-70E740481C1C}">
                <a14:useLocalDpi xmlns:a14="http://schemas.microsoft.com/office/drawing/2010/main" val="0"/>
              </a:ext>
            </a:extLst>
          </a:blip>
          <a:srcRect l="19335" t="18384" r="20486" b="7628"/>
          <a:stretch>
            <a:fillRect/>
          </a:stretch>
        </p:blipFill>
        <p:spPr>
          <a:xfrm>
            <a:off x="11866391" y="544115"/>
            <a:ext cx="1955523" cy="2280611"/>
          </a:xfrm>
          <a:prstGeom prst="rect">
            <a:avLst/>
          </a:prstGeom>
        </p:spPr>
      </p:pic>
      <p:pic>
        <p:nvPicPr>
          <p:cNvPr id="24" name="图片 23"/>
          <p:cNvPicPr>
            <a:picLocks noChangeAspect="1"/>
          </p:cNvPicPr>
          <p:nvPr/>
        </p:nvPicPr>
        <p:blipFill rotWithShape="1">
          <a:blip r:embed="rId8">
            <a:extLst>
              <a:ext uri="{28A0092B-C50C-407E-A947-70E740481C1C}">
                <a14:useLocalDpi xmlns:a14="http://schemas.microsoft.com/office/drawing/2010/main" val="0"/>
              </a:ext>
            </a:extLst>
          </a:blip>
          <a:srcRect l="19005" t="21301" r="18438" b="9414"/>
          <a:stretch>
            <a:fillRect/>
          </a:stretch>
        </p:blipFill>
        <p:spPr>
          <a:xfrm>
            <a:off x="9441849" y="547377"/>
            <a:ext cx="1955523" cy="226625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565606" cy="669131"/>
          </a:xfrm>
        </p:spPr>
        <p:txBody>
          <a:bodyPr>
            <a:normAutofit fontScale="90000"/>
          </a:bodyPr>
          <a:lstStyle/>
          <a:p>
            <a:r>
              <a:rPr lang="en-US" altLang="zh-CN"/>
              <a:t>Quantum Corrected Drift–Diffusion Models: Solution Fixed Point Map and Finite Element Approximation</a:t>
            </a:r>
            <a:endParaRPr lang="zh-CN" altLang="en-US"/>
          </a:p>
        </p:txBody>
      </p:sp>
      <p:sp>
        <p:nvSpPr>
          <p:cNvPr id="3" name="内容占位符 2"/>
          <p:cNvSpPr>
            <a:spLocks noGrp="1"/>
          </p:cNvSpPr>
          <p:nvPr>
            <p:ph idx="1"/>
          </p:nvPr>
        </p:nvSpPr>
        <p:spPr/>
        <p:txBody>
          <a:bodyPr/>
          <a:lstStyle/>
          <a:p>
            <a:r>
              <a:rPr lang="en-US" altLang="zh-CN"/>
              <a:t>The Quantum Drift–Diffusion (QDD) model for nanoscale semiconductor device simulation:</a:t>
            </a:r>
          </a:p>
          <a:p>
            <a:endParaRPr lang="en-US" altLang="zh-CN"/>
          </a:p>
          <a:p>
            <a:endParaRPr lang="en-US" altLang="zh-CN"/>
          </a:p>
          <a:p>
            <a:endParaRPr lang="en-US" altLang="zh-CN"/>
          </a:p>
          <a:p>
            <a:endParaRPr lang="en-US" altLang="zh-CN"/>
          </a:p>
          <a:p>
            <a:endParaRPr lang="en-US" altLang="zh-CN"/>
          </a:p>
          <a:p>
            <a:pPr marL="0" indent="0">
              <a:buNone/>
            </a:pPr>
            <a:endParaRPr lang="en-US" altLang="zh-CN"/>
          </a:p>
          <a:p>
            <a:pPr marL="0" indent="0">
              <a:buNone/>
            </a:pPr>
            <a:r>
              <a:rPr lang="en-US" altLang="zh-CN"/>
              <a:t>with the boundary conditions:</a:t>
            </a:r>
          </a:p>
          <a:p>
            <a:endParaRPr lang="zh-CN" altLang="en-US"/>
          </a:p>
        </p:txBody>
      </p:sp>
      <p:graphicFrame>
        <p:nvGraphicFramePr>
          <p:cNvPr id="4" name="对象 3"/>
          <p:cNvGraphicFramePr>
            <a:graphicFrameLocks noChangeAspect="1"/>
          </p:cNvGraphicFramePr>
          <p:nvPr/>
        </p:nvGraphicFramePr>
        <p:xfrm>
          <a:off x="4402138" y="1478757"/>
          <a:ext cx="4893211" cy="2893219"/>
        </p:xfrm>
        <a:graphic>
          <a:graphicData uri="http://schemas.openxmlformats.org/presentationml/2006/ole">
            <mc:AlternateContent xmlns:mc="http://schemas.openxmlformats.org/markup-compatibility/2006">
              <mc:Choice xmlns:v="urn:schemas-microsoft-com:vml" Requires="v">
                <p:oleObj name="AxMath" r:id="rId2" imgW="1828800" imgH="1828800" progId="Equation.AxMath">
                  <p:embed/>
                </p:oleObj>
              </mc:Choice>
              <mc:Fallback>
                <p:oleObj name="AxMath" r:id="rId2" imgW="1828800" imgH="1828800" progId="Equation.AxMath">
                  <p:embed/>
                  <p:pic>
                    <p:nvPicPr>
                      <p:cNvPr id="0" name="图片 4"/>
                      <p:cNvPicPr/>
                      <p:nvPr/>
                    </p:nvPicPr>
                    <p:blipFill>
                      <a:blip r:embed="rId3"/>
                      <a:stretch>
                        <a:fillRect/>
                      </a:stretch>
                    </p:blipFill>
                    <p:spPr>
                      <a:xfrm>
                        <a:off x="4402138" y="1478757"/>
                        <a:ext cx="4893211" cy="289321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402138" y="5019674"/>
          <a:ext cx="5116602" cy="1439863"/>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6"/>
                      <p:cNvPicPr/>
                      <p:nvPr/>
                    </p:nvPicPr>
                    <p:blipFill>
                      <a:blip r:embed="rId5"/>
                      <a:stretch>
                        <a:fillRect/>
                      </a:stretch>
                    </p:blipFill>
                    <p:spPr>
                      <a:xfrm>
                        <a:off x="4402138" y="5019674"/>
                        <a:ext cx="5116602" cy="1439863"/>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672762" cy="669131"/>
          </a:xfrm>
        </p:spPr>
        <p:txBody>
          <a:bodyPr>
            <a:normAutofit fontScale="90000"/>
          </a:bodyPr>
          <a:lstStyle/>
          <a:p>
            <a:r>
              <a:rPr lang="en-US" altLang="zh-CN"/>
              <a:t>Quantum Corrected Drift–Diffusion Models: Solution Fixed Point Map and Finite Element Approximation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42925" y="835818"/>
                <a:ext cx="13487400" cy="6172995"/>
              </a:xfrm>
            </p:spPr>
            <p:txBody>
              <a:bodyPr/>
              <a:lstStyle/>
              <a:p>
                <a:r>
                  <a:rPr lang="en-US" altLang="zh-CN" b="1"/>
                  <a:t>Outer Loop:</a:t>
                </a:r>
              </a:p>
              <a:p>
                <a:pPr lvl="1"/>
                <a:r>
                  <a:rPr lang="en-US" altLang="zh-CN"/>
                  <a:t>(Step 1): Use </a:t>
                </a:r>
                <a:r>
                  <a:rPr lang="en-US" altLang="zh-CN">
                    <a:solidFill>
                      <a:srgbClr val="0070C0"/>
                    </a:solidFill>
                  </a:rPr>
                  <a:t>the fixed point iteration </a:t>
                </a:r>
                <a:r>
                  <a:rPr lang="en-US" altLang="zh-CN"/>
                  <a:t>described in Sect. 3.3 to solve in the domain </a:t>
                </a:r>
                <a14:m>
                  <m:oMath xmlns:m="http://schemas.openxmlformats.org/officeDocument/2006/math">
                    <m:r>
                      <m:rPr>
                        <m:sty m:val="p"/>
                      </m:rPr>
                      <a:rPr lang="en-US" altLang="zh-CN" b="0" i="0" smtClean="0">
                        <a:latin typeface="Cambria Math" panose="02040503050406030204" pitchFamily="18" charset="0"/>
                      </a:rPr>
                      <m:t>Ω</m:t>
                    </m:r>
                  </m:oMath>
                </a14:m>
                <a:r>
                  <a:rPr lang="en-US" altLang="zh-CN"/>
                  <a:t>  the nonlinear system:</a:t>
                </a:r>
              </a:p>
              <a:p>
                <a:pPr lvl="1"/>
                <a:endParaRPr lang="en-US" altLang="zh-CN"/>
              </a:p>
              <a:p>
                <a:pPr lvl="1"/>
                <a:endParaRPr lang="en-US" altLang="zh-CN"/>
              </a:p>
              <a:p>
                <a:pPr lvl="1"/>
                <a:r>
                  <a:rPr lang="en-US" altLang="zh-CN"/>
                  <a:t>(Step 2): Define the regularized quantum corrections:</a:t>
                </a:r>
              </a:p>
              <a:p>
                <a:pPr lvl="1"/>
                <a:endParaRPr lang="en-US" altLang="zh-CN"/>
              </a:p>
              <a:p>
                <a:pPr marL="481330" lvl="1" indent="0">
                  <a:buNone/>
                </a:pPr>
                <a:r>
                  <a:rPr lang="en-US" altLang="zh-CN"/>
                  <a:t>and the quantum–corrected potentials</a:t>
                </a:r>
              </a:p>
              <a:p>
                <a:pPr marL="481330" lvl="1" indent="0">
                  <a:buNone/>
                </a:pPr>
                <a:endParaRPr lang="en-US" altLang="zh-CN"/>
              </a:p>
              <a:p>
                <a:pPr lvl="1"/>
                <a:r>
                  <a:rPr lang="en-US" altLang="zh-CN"/>
                  <a:t>(Step 3): Solve in the domain </a:t>
                </a:r>
                <a14:m>
                  <m:oMath xmlns:m="http://schemas.openxmlformats.org/officeDocument/2006/math">
                    <m:r>
                      <m:rPr>
                        <m:sty m:val="p"/>
                      </m:rPr>
                      <a:rPr lang="en-US" altLang="zh-CN" b="0" i="0" smtClean="0">
                        <a:latin typeface="Cambria Math" panose="02040503050406030204" pitchFamily="18" charset="0"/>
                      </a:rPr>
                      <m:t>Ω</m:t>
                    </m:r>
                  </m:oMath>
                </a14:m>
                <a:r>
                  <a:rPr lang="en-US" altLang="zh-CN"/>
                  <a:t> the linear, uncoupled continuity equations:</a:t>
                </a:r>
              </a:p>
              <a:p>
                <a:pPr lvl="1"/>
                <a:endParaRPr lang="en-US" altLang="zh-CN"/>
              </a:p>
              <a:p>
                <a:pPr marL="481330" lvl="1" indent="0">
                  <a:buNone/>
                </a:pPr>
                <a:r>
                  <a:rPr lang="en-US" altLang="zh-CN"/>
                  <a:t>subject to the boundary conditions:</a:t>
                </a:r>
              </a:p>
              <a:p>
                <a:pPr marL="481330" lvl="1" indent="0">
                  <a:buNone/>
                </a:pPr>
                <a:endParaRPr lang="en-US" altLang="zh-CN"/>
              </a:p>
              <a:p>
                <a:pPr marL="481330" lvl="1" indent="0">
                  <a:buNone/>
                </a:pPr>
                <a:endParaRPr lang="en-US" altLang="zh-CN"/>
              </a:p>
              <a:p>
                <a:pPr marL="481330" lvl="1" indent="0">
                  <a:buNone/>
                </a:pPr>
                <a:r>
                  <a:rPr lang="en-US" altLang="zh-CN"/>
                  <a:t>(Step 4): Update the quantum quasi–Fermi potentials by                                                     . </a:t>
                </a:r>
              </a:p>
              <a:p>
                <a:pPr marL="481330" lvl="1" indent="0">
                  <a:buNone/>
                </a:pPr>
                <a:endParaRPr lang="en-US" altLang="zh-CN"/>
              </a:p>
              <a:p>
                <a:pPr marL="481330" lvl="1" indent="0">
                  <a:buNone/>
                </a:pPr>
                <a:endParaRPr lang="en-US" altLang="zh-CN"/>
              </a:p>
              <a:p>
                <a:pPr marL="481330" lvl="1" indent="0">
                  <a:buNone/>
                </a:pPr>
                <a:endParaRPr lang="en-US" altLang="zh-CN"/>
              </a:p>
              <a:p>
                <a:pPr marL="481330" lvl="1" indent="0">
                  <a:buNone/>
                </a:pPr>
                <a:endParaRPr lang="en-US" altLang="zh-CN"/>
              </a:p>
              <a:p>
                <a:pPr marL="0" indent="0">
                  <a:buNone/>
                </a:pPr>
                <a:endParaRPr lang="en-US" altLang="zh-CN"/>
              </a:p>
              <a:p>
                <a:endParaRPr lang="en-US" altLang="zh-CN"/>
              </a:p>
              <a:p>
                <a:endParaRPr lang="en-US" altLang="zh-CN"/>
              </a:p>
              <a:p>
                <a:endParaRPr lang="en-US" altLang="zh-CN"/>
              </a:p>
              <a:p>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42925" y="835818"/>
                <a:ext cx="13487400" cy="6172995"/>
              </a:xfrm>
              <a:blipFill rotWithShape="1">
                <a:blip r:embed="rId2"/>
                <a:stretch>
                  <a:fillRect t="-3" b="-61417"/>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3703638" y="1596237"/>
          <a:ext cx="4875728" cy="1342554"/>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4"/>
                      <p:cNvPicPr/>
                      <p:nvPr/>
                    </p:nvPicPr>
                    <p:blipFill>
                      <a:blip r:embed="rId4"/>
                      <a:stretch>
                        <a:fillRect/>
                      </a:stretch>
                    </p:blipFill>
                    <p:spPr>
                      <a:xfrm>
                        <a:off x="3703638" y="1596237"/>
                        <a:ext cx="4875728" cy="134255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846513" y="3181350"/>
          <a:ext cx="6166778" cy="453590"/>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6"/>
                      <p:cNvPicPr/>
                      <p:nvPr/>
                    </p:nvPicPr>
                    <p:blipFill>
                      <a:blip r:embed="rId6"/>
                      <a:stretch>
                        <a:fillRect/>
                      </a:stretch>
                    </p:blipFill>
                    <p:spPr>
                      <a:xfrm>
                        <a:off x="3846513" y="3181350"/>
                        <a:ext cx="6166778" cy="45359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806825" y="3930650"/>
          <a:ext cx="4017963" cy="425450"/>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图片 8"/>
                      <p:cNvPicPr/>
                      <p:nvPr/>
                    </p:nvPicPr>
                    <p:blipFill>
                      <a:blip r:embed="rId8"/>
                      <a:stretch>
                        <a:fillRect/>
                      </a:stretch>
                    </p:blipFill>
                    <p:spPr>
                      <a:xfrm>
                        <a:off x="3806825" y="3930650"/>
                        <a:ext cx="4017963" cy="42545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789363" y="4778375"/>
          <a:ext cx="4264025" cy="420688"/>
        </p:xfrm>
        <a:graphic>
          <a:graphicData uri="http://schemas.openxmlformats.org/presentationml/2006/ole">
            <mc:AlternateContent xmlns:mc="http://schemas.openxmlformats.org/markup-compatibility/2006">
              <mc:Choice xmlns:v="urn:schemas-microsoft-com:vml" Requires="v">
                <p:oleObj name="AxMath" r:id="rId9" imgW="1828800" imgH="1828800" progId="Equation.AxMath">
                  <p:embed/>
                </p:oleObj>
              </mc:Choice>
              <mc:Fallback>
                <p:oleObj name="AxMath" r:id="rId9" imgW="1828800" imgH="1828800" progId="Equation.AxMath">
                  <p:embed/>
                  <p:pic>
                    <p:nvPicPr>
                      <p:cNvPr id="0" name="对象 3"/>
                      <p:cNvPicPr/>
                      <p:nvPr/>
                    </p:nvPicPr>
                    <p:blipFill>
                      <a:blip r:embed="rId10"/>
                      <a:stretch>
                        <a:fillRect/>
                      </a:stretch>
                    </p:blipFill>
                    <p:spPr>
                      <a:xfrm>
                        <a:off x="3789363" y="4778375"/>
                        <a:ext cx="4264025" cy="42068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703638" y="5532580"/>
          <a:ext cx="4382041" cy="849965"/>
        </p:xfrm>
        <a:graphic>
          <a:graphicData uri="http://schemas.openxmlformats.org/presentationml/2006/ole">
            <mc:AlternateContent xmlns:mc="http://schemas.openxmlformats.org/markup-compatibility/2006">
              <mc:Choice xmlns:v="urn:schemas-microsoft-com:vml" Requires="v">
                <p:oleObj name="AxMath" r:id="rId11" imgW="1828800" imgH="1828800" progId="Equation.AxMath">
                  <p:embed/>
                </p:oleObj>
              </mc:Choice>
              <mc:Fallback>
                <p:oleObj name="AxMath" r:id="rId11" imgW="1828800" imgH="1828800" progId="Equation.AxMath">
                  <p:embed/>
                  <p:pic>
                    <p:nvPicPr>
                      <p:cNvPr id="0" name="对象 4"/>
                      <p:cNvPicPr/>
                      <p:nvPr/>
                    </p:nvPicPr>
                    <p:blipFill>
                      <a:blip r:embed="rId12"/>
                      <a:stretch>
                        <a:fillRect/>
                      </a:stretch>
                    </p:blipFill>
                    <p:spPr>
                      <a:xfrm>
                        <a:off x="3703638" y="5532580"/>
                        <a:ext cx="4382041" cy="849965"/>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8140700" y="6312664"/>
          <a:ext cx="3864966" cy="453590"/>
        </p:xfrm>
        <a:graphic>
          <a:graphicData uri="http://schemas.openxmlformats.org/presentationml/2006/ole">
            <mc:AlternateContent xmlns:mc="http://schemas.openxmlformats.org/markup-compatibility/2006">
              <mc:Choice xmlns:v="urn:schemas-microsoft-com:vml" Requires="v">
                <p:oleObj name="AxMath" r:id="rId13" imgW="1828800" imgH="1828800" progId="Equation.AxMath">
                  <p:embed/>
                </p:oleObj>
              </mc:Choice>
              <mc:Fallback>
                <p:oleObj name="AxMath" r:id="rId13" imgW="1828800" imgH="1828800" progId="Equation.AxMath">
                  <p:embed/>
                  <p:pic>
                    <p:nvPicPr>
                      <p:cNvPr id="0" name="对象 5"/>
                      <p:cNvPicPr/>
                      <p:nvPr/>
                    </p:nvPicPr>
                    <p:blipFill>
                      <a:blip r:embed="rId14"/>
                      <a:stretch>
                        <a:fillRect/>
                      </a:stretch>
                    </p:blipFill>
                    <p:spPr>
                      <a:xfrm>
                        <a:off x="8140700" y="6312664"/>
                        <a:ext cx="3864966" cy="453590"/>
                      </a:xfrm>
                      <a:prstGeom prst="rect">
                        <a:avLst/>
                      </a:prstGeom>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672762" cy="669131"/>
          </a:xfrm>
        </p:spPr>
        <p:txBody>
          <a:bodyPr>
            <a:normAutofit fontScale="90000"/>
          </a:bodyPr>
          <a:lstStyle/>
          <a:p>
            <a:r>
              <a:rPr lang="en-US" altLang="zh-CN"/>
              <a:t>Quantum Corrected Drift–Diffusion Models: Solution Fixed Point Map and Finite Element Approximation</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42925" y="835818"/>
                <a:ext cx="13487400" cy="6172995"/>
              </a:xfrm>
            </p:spPr>
            <p:txBody>
              <a:bodyPr>
                <a:normAutofit/>
              </a:bodyPr>
              <a:lstStyle/>
              <a:p>
                <a:r>
                  <a:rPr lang="en-US" altLang="zh-CN" b="1"/>
                  <a:t>Inner Loop(fixed point iteration):</a:t>
                </a:r>
              </a:p>
              <a:p>
                <a:pPr lvl="1"/>
                <a:r>
                  <a:rPr lang="en-US" altLang="zh-CN"/>
                  <a:t>(Step A): Solve the nonlinear Poisson equation for the updated potential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𝜑</m:t>
                        </m:r>
                      </m:e>
                      <m:sub>
                        <m:r>
                          <a:rPr lang="zh-CN" altLang="en-US" i="1" smtClean="0">
                            <a:latin typeface="Cambria Math" panose="02040503050406030204" pitchFamily="18" charset="0"/>
                          </a:rPr>
                          <m:t>𝛿</m:t>
                        </m:r>
                      </m:sub>
                    </m:sSub>
                  </m:oMath>
                </a14:m>
                <a:r>
                  <a:rPr lang="en-US" altLang="zh-CN"/>
                  <a:t>: </a:t>
                </a:r>
              </a:p>
              <a:p>
                <a:pPr lvl="1"/>
                <a:endParaRPr lang="en-US" altLang="zh-CN"/>
              </a:p>
              <a:p>
                <a:pPr lvl="1"/>
                <a:endParaRPr lang="en-US" altLang="zh-CN"/>
              </a:p>
              <a:p>
                <a:pPr lvl="1"/>
                <a:endParaRPr lang="en-US" altLang="zh-CN"/>
              </a:p>
              <a:p>
                <a:pPr lvl="1"/>
                <a:endParaRPr lang="en-US" altLang="zh-CN"/>
              </a:p>
              <a:p>
                <a:pPr lvl="1"/>
                <a:r>
                  <a:rPr lang="en-US" altLang="zh-CN"/>
                  <a:t>(Step B): Solve the nonlinear Bohm equation for the updated square root of the electron concentration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zh-CN" altLang="en-US" i="1" smtClean="0">
                            <a:latin typeface="Cambria Math" panose="02040503050406030204" pitchFamily="18" charset="0"/>
                          </a:rPr>
                          <m:t>𝛿</m:t>
                        </m:r>
                      </m:sub>
                    </m:sSub>
                  </m:oMath>
                </a14:m>
                <a:r>
                  <a:rPr lang="en-US" altLang="zh-CN"/>
                  <a:t>:</a:t>
                </a:r>
              </a:p>
              <a:p>
                <a:pPr lvl="1"/>
                <a:endParaRPr lang="en-US" altLang="zh-CN"/>
              </a:p>
              <a:p>
                <a:pPr lvl="1"/>
                <a:endParaRPr lang="en-US" altLang="zh-CN"/>
              </a:p>
              <a:p>
                <a:pPr lvl="1"/>
                <a:endParaRPr lang="en-US" altLang="zh-CN"/>
              </a:p>
              <a:p>
                <a:pPr lvl="1"/>
                <a:r>
                  <a:rPr lang="en-US" altLang="zh-CN"/>
                  <a:t>(Step C): Solve the nonlinear Bohm equation for the updated square root of the hole concentration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zh-CN" altLang="en-US" i="1" smtClean="0">
                            <a:latin typeface="Cambria Math" panose="02040503050406030204" pitchFamily="18" charset="0"/>
                          </a:rPr>
                          <m:t>𝛿</m:t>
                        </m:r>
                      </m:sub>
                    </m:sSub>
                  </m:oMath>
                </a14:m>
                <a:r>
                  <a:rPr lang="en-US" altLang="zh-CN"/>
                  <a:t>: </a:t>
                </a:r>
              </a:p>
              <a:p>
                <a:pPr marL="481330" lvl="1" indent="0">
                  <a:buNone/>
                </a:pPr>
                <a:endParaRPr lang="en-US" altLang="zh-CN"/>
              </a:p>
              <a:p>
                <a:pPr marL="481330" lvl="1" indent="0">
                  <a:buNone/>
                </a:pPr>
                <a:endParaRPr lang="en-US" altLang="zh-CN"/>
              </a:p>
              <a:p>
                <a:pPr marL="481330" lvl="1" indent="0">
                  <a:buNone/>
                </a:pPr>
                <a:endParaRPr lang="en-US" altLang="zh-CN"/>
              </a:p>
              <a:p>
                <a:pPr marL="481330" lvl="1" indent="0">
                  <a:buNone/>
                </a:pPr>
                <a:endParaRPr lang="en-US" altLang="zh-CN"/>
              </a:p>
              <a:p>
                <a:pPr marL="481330" lvl="1" indent="0">
                  <a:buNone/>
                </a:pPr>
                <a:endParaRPr lang="en-US" altLang="zh-CN"/>
              </a:p>
              <a:p>
                <a:pPr marL="0" indent="0">
                  <a:buNone/>
                </a:pPr>
                <a:endParaRPr lang="en-US" altLang="zh-CN"/>
              </a:p>
              <a:p>
                <a:endParaRPr lang="en-US" altLang="zh-CN"/>
              </a:p>
              <a:p>
                <a:endParaRPr lang="en-US" altLang="zh-CN"/>
              </a:p>
              <a:p>
                <a:endParaRPr lang="en-US" altLang="zh-CN"/>
              </a:p>
              <a:p>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42925" y="835818"/>
                <a:ext cx="13487400" cy="6172995"/>
              </a:xfrm>
              <a:blipFill rotWithShape="1">
                <a:blip r:embed="rId2"/>
                <a:stretch>
                  <a:fillRect t="-3" b="-48600"/>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nvGraphicFramePr>
        <p:xfrm>
          <a:off x="2993322" y="1649180"/>
          <a:ext cx="8243705" cy="1541459"/>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3"/>
                      <p:cNvPicPr/>
                      <p:nvPr/>
                    </p:nvPicPr>
                    <p:blipFill>
                      <a:blip r:embed="rId4"/>
                      <a:stretch>
                        <a:fillRect/>
                      </a:stretch>
                    </p:blipFill>
                    <p:spPr>
                      <a:xfrm>
                        <a:off x="2993322" y="1649180"/>
                        <a:ext cx="8243705" cy="1541459"/>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005228" y="3630352"/>
          <a:ext cx="6449948" cy="1541459"/>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4"/>
                      <p:cNvPicPr/>
                      <p:nvPr/>
                    </p:nvPicPr>
                    <p:blipFill>
                      <a:blip r:embed="rId6"/>
                      <a:stretch>
                        <a:fillRect/>
                      </a:stretch>
                    </p:blipFill>
                    <p:spPr>
                      <a:xfrm>
                        <a:off x="3005228" y="3630352"/>
                        <a:ext cx="6449948" cy="1541459"/>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005228" y="5541303"/>
          <a:ext cx="5442633" cy="1677060"/>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图片 5"/>
                      <p:cNvPicPr/>
                      <p:nvPr/>
                    </p:nvPicPr>
                    <p:blipFill>
                      <a:blip r:embed="rId8"/>
                      <a:stretch>
                        <a:fillRect/>
                      </a:stretch>
                    </p:blipFill>
                    <p:spPr>
                      <a:xfrm>
                        <a:off x="3005228" y="5541303"/>
                        <a:ext cx="5442633" cy="1677060"/>
                      </a:xfrm>
                      <a:prstGeom prst="rect">
                        <a:avLst/>
                      </a:prstGeom>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a:solidFill>
                  <a:srgbClr val="0070C0"/>
                </a:solidFill>
              </a:rPr>
              <a:t>Weekly Report</a:t>
            </a:r>
            <a:endParaRPr lang="zh-CN" altLang="en-US" b="1">
              <a:solidFill>
                <a:srgbClr val="0070C0"/>
              </a:solidFill>
            </a:endParaRPr>
          </a:p>
        </p:txBody>
      </p:sp>
      <p:sp>
        <p:nvSpPr>
          <p:cNvPr id="3" name="副标题 2"/>
          <p:cNvSpPr>
            <a:spLocks noGrp="1"/>
          </p:cNvSpPr>
          <p:nvPr>
            <p:ph type="subTitle" idx="1"/>
          </p:nvPr>
        </p:nvSpPr>
        <p:spPr>
          <a:xfrm>
            <a:off x="1838920" y="3798807"/>
            <a:ext cx="11033522" cy="1742766"/>
          </a:xfrm>
        </p:spPr>
        <p:txBody>
          <a:bodyPr>
            <a:normAutofit lnSpcReduction="10000"/>
          </a:bodyPr>
          <a:lstStyle/>
          <a:p>
            <a:r>
              <a:rPr lang="en-US" altLang="zh-CN"/>
              <a:t>Xiaoyan Xu</a:t>
            </a:r>
          </a:p>
          <a:p>
            <a:r>
              <a:rPr lang="en-US" altLang="zh-CN"/>
              <a:t>School of Data Science, University of Science &amp; Technology of China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014410" y="1181339"/>
            <a:ext cx="12680156" cy="2513060"/>
          </a:xfrm>
        </p:spPr>
        <p:txBody>
          <a:bodyPr>
            <a:normAutofit/>
          </a:bodyPr>
          <a:lstStyle/>
          <a:p>
            <a:r>
              <a:rPr lang="en-US" altLang="zh-CN" b="1">
                <a:solidFill>
                  <a:srgbClr val="0070C0"/>
                </a:solidFill>
              </a:rPr>
              <a:t>A physics-based strategy for choosing initial iterate</a:t>
            </a:r>
            <a:endParaRPr lang="zh-CN" altLang="en-US" b="1">
              <a:solidFill>
                <a:srgbClr val="0070C0"/>
              </a:solidFill>
            </a:endParaRPr>
          </a:p>
        </p:txBody>
      </p:sp>
      <p:sp>
        <p:nvSpPr>
          <p:cNvPr id="5" name="副标题 4"/>
          <p:cNvSpPr>
            <a:spLocks noGrp="1"/>
          </p:cNvSpPr>
          <p:nvPr>
            <p:ph type="subTitle" idx="1"/>
          </p:nvPr>
        </p:nvSpPr>
        <p:spPr/>
        <p:txBody>
          <a:bodyPr/>
          <a:lstStyle/>
          <a:p>
            <a:r>
              <a:rPr lang="en-US" altLang="zh-CN"/>
              <a:t>for solving drift-diffusion equations✩</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The key idea is to construct an approximate equation of the drift-diffusion equations by neglecting the recombination effect and casting the effects of the bias voltage on carriers’ quasi-Fermi potential. </a:t>
                </a:r>
              </a:p>
              <a:p>
                <a:r>
                  <a:rPr lang="en-US" altLang="zh-CN"/>
                  <a:t>The </a:t>
                </a:r>
                <a:r>
                  <a:rPr lang="en-US" altLang="zh-CN" b="1" i="1"/>
                  <a:t>construction of the initial iterate </a:t>
                </a:r>
                <a:r>
                  <a:rPr lang="en-US" altLang="zh-CN"/>
                  <a:t>is based on approximate drift-diffusion equations, which is given by ignoring the recombination effect and considering the bias voltage on boundary conditions. </a:t>
                </a:r>
                <a:r>
                  <a:rPr lang="zh-CN" altLang="en-US"/>
                  <a:t>忽视了掺杂效应 </a:t>
                </a:r>
                <a14:m>
                  <m:oMath xmlns:m="http://schemas.openxmlformats.org/officeDocument/2006/math">
                    <m:r>
                      <a:rPr lang="en-US" altLang="zh-CN" b="0" i="1" smtClean="0">
                        <a:latin typeface="Cambria Math" panose="02040503050406030204" pitchFamily="18" charset="0"/>
                      </a:rPr>
                      <m:t>𝑅</m:t>
                    </m:r>
                  </m:oMath>
                </a14:m>
                <a:r>
                  <a:rPr lang="zh-CN" altLang="en-US"/>
                  <a:t> 并且考虑了边界条件上的电压</a:t>
                </a:r>
                <a:r>
                  <a:rPr lang="en-US" altLang="zh-CN"/>
                  <a:t>bias</a:t>
                </a:r>
                <a:r>
                  <a:rPr lang="zh-CN" altLang="en-US"/>
                  <a:t>。</a:t>
                </a:r>
                <a:endParaRPr lang="en-US" altLang="zh-CN"/>
              </a:p>
              <a:p>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3"/>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858499" cy="669131"/>
          </a:xfrm>
        </p:spPr>
        <p:txBody>
          <a:bodyPr>
            <a:normAutofit fontScale="90000"/>
          </a:bodyPr>
          <a:lstStyle/>
          <a:p>
            <a:r>
              <a:rPr lang="en-US" altLang="zh-CN"/>
              <a:t>A physics-based strategy for choosing initial iterate for solving drift-diffusion equations</a:t>
            </a:r>
            <a:endParaRPr lang="zh-CN" altLang="en-US"/>
          </a:p>
        </p:txBody>
      </p:sp>
      <p:sp>
        <p:nvSpPr>
          <p:cNvPr id="3" name="内容占位符 2"/>
          <p:cNvSpPr>
            <a:spLocks noGrp="1"/>
          </p:cNvSpPr>
          <p:nvPr>
            <p:ph idx="1"/>
          </p:nvPr>
        </p:nvSpPr>
        <p:spPr/>
        <p:txBody>
          <a:bodyPr/>
          <a:lstStyle/>
          <a:p>
            <a:r>
              <a:rPr lang="en-US" altLang="zh-CN"/>
              <a:t>Considering the double-carrier case, the governing equations of the driftdiffusion models are as follows:</a:t>
            </a:r>
          </a:p>
          <a:p>
            <a:endParaRPr lang="en-US" altLang="zh-CN"/>
          </a:p>
          <a:p>
            <a:endParaRPr lang="en-US" altLang="zh-CN"/>
          </a:p>
          <a:p>
            <a:endParaRPr lang="en-US" altLang="zh-CN"/>
          </a:p>
          <a:p>
            <a:endParaRPr lang="en-US" altLang="zh-CN"/>
          </a:p>
          <a:p>
            <a:endParaRPr lang="en-US" altLang="zh-CN"/>
          </a:p>
          <a:p>
            <a:pPr marL="0" indent="0">
              <a:buNone/>
            </a:pPr>
            <a:endParaRPr lang="en-US" altLang="zh-CN"/>
          </a:p>
          <a:p>
            <a:pPr marL="0" indent="0">
              <a:buNone/>
            </a:pPr>
            <a:r>
              <a:rPr lang="en-US" altLang="zh-CN"/>
              <a:t>with the boundary conditions:</a:t>
            </a:r>
          </a:p>
          <a:p>
            <a:endParaRPr lang="en-US" altLang="zh-CN"/>
          </a:p>
          <a:p>
            <a:endParaRPr lang="zh-CN" altLang="en-US"/>
          </a:p>
        </p:txBody>
      </p:sp>
      <p:graphicFrame>
        <p:nvGraphicFramePr>
          <p:cNvPr id="4" name="对象 3"/>
          <p:cNvGraphicFramePr>
            <a:graphicFrameLocks noChangeAspect="1"/>
          </p:cNvGraphicFramePr>
          <p:nvPr/>
        </p:nvGraphicFramePr>
        <p:xfrm>
          <a:off x="2276799" y="1409780"/>
          <a:ext cx="4324026" cy="3175712"/>
        </p:xfrm>
        <a:graphic>
          <a:graphicData uri="http://schemas.openxmlformats.org/presentationml/2006/ole">
            <mc:AlternateContent xmlns:mc="http://schemas.openxmlformats.org/markup-compatibility/2006">
              <mc:Choice xmlns:v="urn:schemas-microsoft-com:vml" Requires="v">
                <p:oleObj name="AxMath" r:id="rId3" imgW="1828800" imgH="1828800" progId="Equation.AxMath">
                  <p:embed/>
                </p:oleObj>
              </mc:Choice>
              <mc:Fallback>
                <p:oleObj name="AxMath" r:id="rId3" imgW="1828800" imgH="1828800" progId="Equation.AxMath">
                  <p:embed/>
                  <p:pic>
                    <p:nvPicPr>
                      <p:cNvPr id="0" name="图片 4"/>
                      <p:cNvPicPr/>
                      <p:nvPr/>
                    </p:nvPicPr>
                    <p:blipFill>
                      <a:blip r:embed="rId4"/>
                      <a:stretch>
                        <a:fillRect/>
                      </a:stretch>
                    </p:blipFill>
                    <p:spPr>
                      <a:xfrm>
                        <a:off x="2276799" y="1409780"/>
                        <a:ext cx="4324026" cy="317571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2276799" y="4988002"/>
          <a:ext cx="4909813" cy="1271932"/>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6"/>
                      <p:cNvPicPr/>
                      <p:nvPr/>
                    </p:nvPicPr>
                    <p:blipFill>
                      <a:blip r:embed="rId6"/>
                      <a:stretch>
                        <a:fillRect/>
                      </a:stretch>
                    </p:blipFill>
                    <p:spPr>
                      <a:xfrm>
                        <a:off x="2276799" y="4988002"/>
                        <a:ext cx="4909813" cy="127193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8334416" y="1716010"/>
                <a:ext cx="5629041" cy="4369145"/>
              </a:xfrm>
              <a:prstGeom prst="rect">
                <a:avLst/>
              </a:prstGeom>
              <a:noFill/>
            </p:spPr>
            <p:txBody>
              <a:bodyPr wrap="none" rtlCol="0">
                <a:spAutoFit/>
              </a:bodyPr>
              <a:lstStyle/>
              <a:p>
                <a:pPr>
                  <a:lnSpc>
                    <a:spcPct val="150000"/>
                  </a:lnSpc>
                </a:pPr>
                <a:r>
                  <a:rPr lang="zh-CN" altLang="en-US">
                    <a:latin typeface="Times New Roman" panose="02020603050405020304" pitchFamily="18" charset="0"/>
                    <a:ea typeface="楷体" panose="02010609060101010101" pitchFamily="49" charset="-122"/>
                    <a:cs typeface="Times New Roman" panose="02020603050405020304" pitchFamily="18" charset="0"/>
                  </a:rPr>
                  <a:t>𝜓 </a:t>
                </a:r>
                <a:r>
                  <a:rPr lang="en-US" altLang="zh-CN">
                    <a:latin typeface="Times New Roman" panose="02020603050405020304" pitchFamily="18" charset="0"/>
                    <a:ea typeface="楷体" panose="02010609060101010101" pitchFamily="49" charset="-122"/>
                    <a:cs typeface="Times New Roman" panose="02020603050405020304" pitchFamily="18" charset="0"/>
                  </a:rPr>
                  <a:t>is the potential; </a:t>
                </a:r>
              </a:p>
              <a:p>
                <a:pPr>
                  <a:lnSpc>
                    <a:spcPct val="150000"/>
                  </a:lnSpc>
                </a:pPr>
                <a:r>
                  <a:rPr lang="zh-CN" altLang="en-US">
                    <a:latin typeface="Times New Roman" panose="02020603050405020304" pitchFamily="18" charset="0"/>
                    <a:ea typeface="楷体" panose="02010609060101010101" pitchFamily="49" charset="-122"/>
                    <a:cs typeface="Times New Roman" panose="02020603050405020304" pitchFamily="18" charset="0"/>
                  </a:rPr>
                  <a:t>𝑛 </a:t>
                </a:r>
                <a:r>
                  <a:rPr lang="en-US" altLang="zh-CN">
                    <a:latin typeface="Times New Roman" panose="02020603050405020304" pitchFamily="18" charset="0"/>
                    <a:ea typeface="楷体" panose="02010609060101010101" pitchFamily="49" charset="-122"/>
                    <a:cs typeface="Times New Roman" panose="02020603050405020304" pitchFamily="18" charset="0"/>
                  </a:rPr>
                  <a:t>denotes the electron concentration; </a:t>
                </a:r>
              </a:p>
              <a:p>
                <a:pPr>
                  <a:lnSpc>
                    <a:spcPct val="150000"/>
                  </a:lnSpc>
                </a:pPr>
                <a:r>
                  <a:rPr lang="zh-CN" altLang="en-US">
                    <a:latin typeface="Times New Roman" panose="02020603050405020304" pitchFamily="18" charset="0"/>
                    <a:ea typeface="楷体" panose="02010609060101010101" pitchFamily="49" charset="-122"/>
                    <a:cs typeface="Times New Roman" panose="02020603050405020304" pitchFamily="18" charset="0"/>
                  </a:rPr>
                  <a:t>𝑝 </a:t>
                </a:r>
                <a:r>
                  <a:rPr lang="en-US" altLang="zh-CN">
                    <a:latin typeface="Times New Roman" panose="02020603050405020304" pitchFamily="18" charset="0"/>
                    <a:ea typeface="楷体" panose="02010609060101010101" pitchFamily="49" charset="-122"/>
                    <a:cs typeface="Times New Roman" panose="02020603050405020304" pitchFamily="18" charset="0"/>
                  </a:rPr>
                  <a:t>denotes the hole concentration;</a:t>
                </a:r>
              </a:p>
              <a:p>
                <a:pPr>
                  <a:lnSpc>
                    <a:spcPct val="150000"/>
                  </a:lnSpc>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𝐷</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denote the donor concentration</a:t>
                </a:r>
              </a:p>
              <a:p>
                <a:pPr>
                  <a:lnSpc>
                    <a:spcPct val="150000"/>
                  </a:lnSpc>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𝐴</m:t>
                        </m:r>
                      </m:sub>
                    </m:sSub>
                  </m:oMath>
                </a14:m>
                <a:r>
                  <a:rPr lang="en-US" altLang="zh-CN">
                    <a:latin typeface="Times New Roman" panose="02020603050405020304" pitchFamily="18" charset="0"/>
                    <a:ea typeface="楷体" panose="02010609060101010101" pitchFamily="49" charset="-122"/>
                    <a:cs typeface="Times New Roman" panose="02020603050405020304" pitchFamily="18" charset="0"/>
                  </a:rPr>
                  <a:t> denote the acceptor concentration</a:t>
                </a:r>
              </a:p>
              <a:p>
                <a:pPr>
                  <a:lnSpc>
                    <a:spcPct val="150000"/>
                  </a:lnSpc>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𝜓</m:t>
                    </m:r>
                    <m:r>
                      <a:rPr lang="en-US" altLang="zh-CN" b="0" i="1" smtClean="0">
                        <a:latin typeface="Cambria Math" panose="02040503050406030204" pitchFamily="18" charset="0"/>
                      </a:rPr>
                      <m:t>)</m:t>
                    </m:r>
                  </m:oMath>
                </a14:m>
                <a:r>
                  <a:rPr lang="zh-CN" altLang="en-US">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denotes the electron current density </a:t>
                </a:r>
              </a:p>
              <a:p>
                <a:pPr>
                  <a:lnSpc>
                    <a:spcPct val="150000"/>
                  </a:lnSpc>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𝜓</m:t>
                        </m:r>
                      </m:e>
                    </m:d>
                  </m:oMath>
                </a14:m>
                <a:r>
                  <a:rPr lang="zh-CN" altLang="en-US">
                    <a:latin typeface="Times New Roman" panose="02020603050405020304" pitchFamily="18" charset="0"/>
                    <a:ea typeface="楷体" panose="02010609060101010101" pitchFamily="49" charset="-122"/>
                    <a:cs typeface="Times New Roman" panose="02020603050405020304" pitchFamily="18" charset="0"/>
                  </a:rPr>
                  <a:t>  </a:t>
                </a:r>
                <a:r>
                  <a:rPr lang="en-US" altLang="zh-CN">
                    <a:latin typeface="Times New Roman" panose="02020603050405020304" pitchFamily="18" charset="0"/>
                    <a:ea typeface="楷体" panose="02010609060101010101" pitchFamily="49" charset="-122"/>
                    <a:cs typeface="Times New Roman" panose="02020603050405020304" pitchFamily="18" charset="0"/>
                  </a:rPr>
                  <a:t>denotes the hole current density</a:t>
                </a:r>
              </a:p>
              <a:p>
                <a:pPr>
                  <a:lnSpc>
                    <a:spcPct val="150000"/>
                  </a:lnSpc>
                </a:pPr>
                <a:r>
                  <a:rPr lang="zh-CN" altLang="en-US">
                    <a:latin typeface="Times New Roman" panose="02020603050405020304" pitchFamily="18" charset="0"/>
                    <a:ea typeface="楷体" panose="02010609060101010101" pitchFamily="49" charset="-122"/>
                    <a:cs typeface="Times New Roman" panose="02020603050405020304" pitchFamily="18" charset="0"/>
                  </a:rPr>
                  <a:t>𝑅 </a:t>
                </a:r>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zh-CN" altLang="en-US">
                    <a:latin typeface="Times New Roman" panose="02020603050405020304" pitchFamily="18" charset="0"/>
                    <a:ea typeface="楷体" panose="02010609060101010101" pitchFamily="49" charset="-122"/>
                    <a:cs typeface="Times New Roman" panose="02020603050405020304" pitchFamily="18" charset="0"/>
                  </a:rPr>
                  <a:t>𝑅</a:t>
                </a:r>
                <a:r>
                  <a:rPr lang="en-US" altLang="zh-CN">
                    <a:latin typeface="Times New Roman" panose="02020603050405020304" pitchFamily="18" charset="0"/>
                    <a:ea typeface="楷体" panose="02010609060101010101" pitchFamily="49" charset="-122"/>
                    <a:cs typeface="Times New Roman" panose="02020603050405020304" pitchFamily="18" charset="0"/>
                  </a:rPr>
                  <a:t>(</a:t>
                </a:r>
                <a:r>
                  <a:rPr lang="zh-CN" altLang="en-US">
                    <a:latin typeface="Times New Roman" panose="02020603050405020304" pitchFamily="18" charset="0"/>
                    <a:ea typeface="楷体" panose="02010609060101010101" pitchFamily="49" charset="-122"/>
                    <a:cs typeface="Times New Roman" panose="02020603050405020304" pitchFamily="18" charset="0"/>
                  </a:rPr>
                  <a:t>𝑛</a:t>
                </a:r>
                <a:r>
                  <a:rPr lang="en-US" altLang="zh-CN">
                    <a:latin typeface="Times New Roman" panose="02020603050405020304" pitchFamily="18" charset="0"/>
                    <a:ea typeface="楷体" panose="02010609060101010101" pitchFamily="49" charset="-122"/>
                    <a:cs typeface="Times New Roman" panose="02020603050405020304" pitchFamily="18" charset="0"/>
                  </a:rPr>
                  <a:t>, </a:t>
                </a:r>
                <a:r>
                  <a:rPr lang="zh-CN" altLang="en-US">
                    <a:latin typeface="Times New Roman" panose="02020603050405020304" pitchFamily="18" charset="0"/>
                    <a:ea typeface="楷体" panose="02010609060101010101" pitchFamily="49" charset="-122"/>
                    <a:cs typeface="Times New Roman" panose="02020603050405020304" pitchFamily="18" charset="0"/>
                  </a:rPr>
                  <a:t>𝑝</a:t>
                </a:r>
                <a:r>
                  <a:rPr lang="en-US" altLang="zh-CN">
                    <a:latin typeface="Times New Roman" panose="02020603050405020304" pitchFamily="18" charset="0"/>
                    <a:ea typeface="楷体" panose="02010609060101010101" pitchFamily="49" charset="-122"/>
                    <a:cs typeface="Times New Roman" panose="02020603050405020304" pitchFamily="18" charset="0"/>
                  </a:rPr>
                  <a:t>) denotes the carrier recombination rate</a:t>
                </a:r>
              </a:p>
              <a:p>
                <a:pPr>
                  <a:lnSpc>
                    <a:spcPct val="150000"/>
                  </a:lnSpc>
                </a:pPr>
                <a:r>
                  <a:rPr lang="zh-CN" altLang="en-US">
                    <a:latin typeface="Times New Roman" panose="02020603050405020304" pitchFamily="18" charset="0"/>
                    <a:ea typeface="楷体" panose="02010609060101010101" pitchFamily="49" charset="-122"/>
                    <a:cs typeface="Times New Roman" panose="02020603050405020304" pitchFamily="18" charset="0"/>
                  </a:rPr>
                  <a:t>𝜀 </a:t>
                </a:r>
                <a:r>
                  <a:rPr lang="en-US" altLang="zh-CN">
                    <a:latin typeface="Times New Roman" panose="02020603050405020304" pitchFamily="18" charset="0"/>
                    <a:ea typeface="楷体" panose="02010609060101010101" pitchFamily="49" charset="-122"/>
                    <a:cs typeface="Times New Roman" panose="02020603050405020304" pitchFamily="18" charset="0"/>
                  </a:rPr>
                  <a:t>is the permittivity of the material </a:t>
                </a:r>
                <a:r>
                  <a:rPr lang="zh-CN" altLang="en-US">
                    <a:latin typeface="Times New Roman" panose="02020603050405020304" pitchFamily="18" charset="0"/>
                    <a:ea typeface="楷体" panose="02010609060101010101" pitchFamily="49" charset="-122"/>
                    <a:cs typeface="Times New Roman" panose="02020603050405020304" pitchFamily="18" charset="0"/>
                  </a:rPr>
                  <a:t>介电常数</a:t>
                </a:r>
                <a:endParaRPr lang="en-US" altLang="zh-CN">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334416" y="1716010"/>
                <a:ext cx="5629041" cy="4369145"/>
              </a:xfrm>
              <a:prstGeom prst="rect">
                <a:avLst/>
              </a:prstGeom>
              <a:blipFill rotWithShape="1">
                <a:blip r:embed="rId7"/>
                <a:stretch>
                  <a:fillRect l="-1" t="-5" r="-4065" b="13"/>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858499" cy="669131"/>
          </a:xfrm>
        </p:spPr>
        <p:txBody>
          <a:bodyPr>
            <a:normAutofit fontScale="90000"/>
          </a:bodyPr>
          <a:lstStyle/>
          <a:p>
            <a:r>
              <a:rPr lang="en-US" altLang="zh-CN"/>
              <a:t>A physics-based strategy for choosing initial iterate for solving drift-diffusion equations</a:t>
            </a:r>
            <a:endParaRPr lang="zh-CN" altLang="en-US"/>
          </a:p>
        </p:txBody>
      </p:sp>
      <p:sp>
        <p:nvSpPr>
          <p:cNvPr id="3" name="内容占位符 2"/>
          <p:cNvSpPr>
            <a:spLocks noGrp="1"/>
          </p:cNvSpPr>
          <p:nvPr>
            <p:ph idx="1"/>
          </p:nvPr>
        </p:nvSpPr>
        <p:spPr/>
        <p:txBody>
          <a:bodyPr/>
          <a:lstStyle/>
          <a:p>
            <a:r>
              <a:rPr lang="zh-CN" altLang="en-US"/>
              <a:t>                       ，得到一个稳态的方程：</a:t>
            </a:r>
            <a:endParaRPr lang="en-US" altLang="zh-CN"/>
          </a:p>
          <a:p>
            <a:endParaRPr lang="en-US" altLang="zh-CN"/>
          </a:p>
          <a:p>
            <a:endParaRPr lang="en-US" altLang="zh-CN"/>
          </a:p>
          <a:p>
            <a:endParaRPr lang="en-US" altLang="zh-CN"/>
          </a:p>
          <a:p>
            <a:r>
              <a:rPr lang="en-US" altLang="zh-CN"/>
              <a:t>How to set Dirichlet boundary conditions?</a:t>
            </a:r>
          </a:p>
          <a:p>
            <a:pPr lvl="1"/>
            <a:r>
              <a:rPr lang="en-US" altLang="zh-CN"/>
              <a:t>Adopt ohmic contact boundary conditions (corresponding to Dirichlet boundary conditions)</a:t>
            </a:r>
            <a:r>
              <a:rPr lang="zh-CN" altLang="en-US"/>
              <a:t>：</a:t>
            </a:r>
            <a:endParaRPr lang="en-US" altLang="zh-CN"/>
          </a:p>
          <a:p>
            <a:endParaRPr lang="en-US" altLang="zh-CN"/>
          </a:p>
          <a:p>
            <a:endParaRPr lang="zh-CN" altLang="en-US"/>
          </a:p>
        </p:txBody>
      </p:sp>
      <p:pic>
        <p:nvPicPr>
          <p:cNvPr id="8" name="图片 7" descr="\documentclass{article}&#10;\usepackage{amsmath}&#10;\pagestyle{empty}&#10;\begin{document}&#10;&#10;$\frac{\partial n}{\partial t}=\frac{\partial p}{\partial t}=0$&#10;&#10;&#10;\end{document}" title="IguanaTex Bitmap Display"/>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32656" y="1007270"/>
            <a:ext cx="1620114" cy="394971"/>
          </a:xfrm>
          <a:prstGeom prst="rect">
            <a:avLst/>
          </a:prstGeom>
        </p:spPr>
      </p:pic>
      <p:graphicFrame>
        <p:nvGraphicFramePr>
          <p:cNvPr id="9" name="对象 8"/>
          <p:cNvGraphicFramePr>
            <a:graphicFrameLocks noChangeAspect="1"/>
          </p:cNvGraphicFramePr>
          <p:nvPr/>
        </p:nvGraphicFramePr>
        <p:xfrm>
          <a:off x="4375944" y="1539080"/>
          <a:ext cx="5008739" cy="1454151"/>
        </p:xfrm>
        <a:graphic>
          <a:graphicData uri="http://schemas.openxmlformats.org/presentationml/2006/ole">
            <mc:AlternateContent xmlns:mc="http://schemas.openxmlformats.org/markup-compatibility/2006">
              <mc:Choice xmlns:v="urn:schemas-microsoft-com:vml" Requires="v">
                <p:oleObj name="AxMath" r:id="rId5" imgW="1828800" imgH="1828800" progId="Equation.AxMath">
                  <p:embed/>
                </p:oleObj>
              </mc:Choice>
              <mc:Fallback>
                <p:oleObj name="AxMath" r:id="rId5" imgW="1828800" imgH="1828800" progId="Equation.AxMath">
                  <p:embed/>
                  <p:pic>
                    <p:nvPicPr>
                      <p:cNvPr id="0" name="图片 3"/>
                      <p:cNvPicPr/>
                      <p:nvPr/>
                    </p:nvPicPr>
                    <p:blipFill>
                      <a:blip r:embed="rId6"/>
                      <a:stretch>
                        <a:fillRect/>
                      </a:stretch>
                    </p:blipFill>
                    <p:spPr>
                      <a:xfrm>
                        <a:off x="4375944" y="1539080"/>
                        <a:ext cx="5008739" cy="145415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4375944" y="4091654"/>
          <a:ext cx="4823532" cy="2538701"/>
        </p:xfrm>
        <a:graphic>
          <a:graphicData uri="http://schemas.openxmlformats.org/presentationml/2006/ole">
            <mc:AlternateContent xmlns:mc="http://schemas.openxmlformats.org/markup-compatibility/2006">
              <mc:Choice xmlns:v="urn:schemas-microsoft-com:vml" Requires="v">
                <p:oleObj name="AxMath" r:id="rId7" imgW="1828800" imgH="1828800" progId="Equation.AxMath">
                  <p:embed/>
                </p:oleObj>
              </mc:Choice>
              <mc:Fallback>
                <p:oleObj name="AxMath" r:id="rId7" imgW="1828800" imgH="1828800" progId="Equation.AxMath">
                  <p:embed/>
                  <p:pic>
                    <p:nvPicPr>
                      <p:cNvPr id="0" name="图片 4"/>
                      <p:cNvPicPr/>
                      <p:nvPr/>
                    </p:nvPicPr>
                    <p:blipFill>
                      <a:blip r:embed="rId8"/>
                      <a:stretch>
                        <a:fillRect/>
                      </a:stretch>
                    </p:blipFill>
                    <p:spPr>
                      <a:xfrm>
                        <a:off x="4375944" y="4091654"/>
                        <a:ext cx="4823532" cy="2538701"/>
                      </a:xfrm>
                      <a:prstGeom prst="rect">
                        <a:avLst/>
                      </a:prstGeom>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651331" cy="669131"/>
          </a:xfrm>
        </p:spPr>
        <p:txBody>
          <a:bodyPr>
            <a:normAutofit fontScale="90000"/>
          </a:bodyPr>
          <a:lstStyle/>
          <a:p>
            <a:r>
              <a:rPr lang="en-US" altLang="zh-CN"/>
              <a:t>A physics-based strategy for choosing initial iterate for solving drift-diffusion equations</a:t>
            </a:r>
            <a:endParaRPr lang="zh-CN" altLang="en-US"/>
          </a:p>
        </p:txBody>
      </p:sp>
      <p:sp>
        <p:nvSpPr>
          <p:cNvPr id="3" name="内容占位符 2"/>
          <p:cNvSpPr>
            <a:spLocks noGrp="1"/>
          </p:cNvSpPr>
          <p:nvPr>
            <p:ph idx="1"/>
          </p:nvPr>
        </p:nvSpPr>
        <p:spPr/>
        <p:txBody>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7" name="图片 6"/>
          <p:cNvPicPr>
            <a:picLocks noChangeAspect="1"/>
          </p:cNvPicPr>
          <p:nvPr/>
        </p:nvPicPr>
        <p:blipFill>
          <a:blip r:embed="rId2"/>
          <a:stretch>
            <a:fillRect/>
          </a:stretch>
        </p:blipFill>
        <p:spPr>
          <a:xfrm>
            <a:off x="542925" y="2171086"/>
            <a:ext cx="5604838" cy="3158282"/>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6809009" y="2171086"/>
                <a:ext cx="6776364" cy="3270191"/>
              </a:xfrm>
              <a:prstGeom prst="rect">
                <a:avLst/>
              </a:prstGeom>
              <a:noFill/>
            </p:spPr>
            <p:txBody>
              <a:bodyPr wrap="square" rtlCol="0">
                <a:spAutoFit/>
              </a:bodyPr>
              <a:lstStyle/>
              <a:p>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𝑃</m:t>
                        </m:r>
                      </m:e>
                      <m:sub>
                        <m:r>
                          <a:rPr lang="en-US" altLang="zh-CN" sz="2500" b="0" i="1" smtClean="0">
                            <a:latin typeface="Cambria Math" panose="02040503050406030204" pitchFamily="18" charset="0"/>
                          </a:rPr>
                          <m:t>𝑖</m:t>
                        </m:r>
                      </m:sub>
                    </m:sSub>
                  </m:oMath>
                </a14:m>
                <a:r>
                  <a:rPr lang="en-US" altLang="zh-CN" sz="2500">
                    <a:latin typeface="Times New Roman" panose="02020603050405020304" pitchFamily="18" charset="0"/>
                    <a:ea typeface="楷体" panose="02010609060101010101" pitchFamily="49" charset="-122"/>
                    <a:cs typeface="Times New Roman" panose="02020603050405020304" pitchFamily="18" charset="0"/>
                  </a:rPr>
                  <a:t>: grid node</a:t>
                </a:r>
                <a:r>
                  <a:rPr lang="zh-CN" altLang="en-US" sz="2500">
                    <a:latin typeface="Times New Roman" panose="02020603050405020304" pitchFamily="18" charset="0"/>
                    <a:ea typeface="楷体" panose="02010609060101010101" pitchFamily="49" charset="-122"/>
                    <a:cs typeface="Times New Roman" panose="02020603050405020304" pitchFamily="18" charset="0"/>
                  </a:rPr>
                  <a:t>网格点</a:t>
                </a:r>
                <a:endParaRPr lang="en-US" altLang="zh-CN" sz="2500">
                  <a:latin typeface="Times New Roman" panose="02020603050405020304" pitchFamily="18" charset="0"/>
                  <a:ea typeface="楷体" panose="02010609060101010101" pitchFamily="49" charset="-122"/>
                  <a:cs typeface="Times New Roman" panose="02020603050405020304" pitchFamily="18" charset="0"/>
                </a:endParaRPr>
              </a:p>
              <a:p>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𝐺</m:t>
                        </m:r>
                      </m:e>
                      <m:sub>
                        <m:r>
                          <a:rPr lang="en-US" altLang="zh-CN" sz="2500" b="0" i="1" smtClean="0">
                            <a:latin typeface="Cambria Math" panose="02040503050406030204" pitchFamily="18" charset="0"/>
                          </a:rPr>
                          <m:t>𝑖</m:t>
                        </m:r>
                      </m:sub>
                    </m:sSub>
                  </m:oMath>
                </a14:m>
                <a:r>
                  <a:rPr lang="en-US" altLang="zh-CN" sz="2500">
                    <a:latin typeface="Times New Roman" panose="02020603050405020304" pitchFamily="18" charset="0"/>
                    <a:ea typeface="楷体" panose="02010609060101010101" pitchFamily="49" charset="-122"/>
                    <a:cs typeface="Times New Roman" panose="02020603050405020304" pitchFamily="18" charset="0"/>
                  </a:rPr>
                  <a:t>: control volume containing </a:t>
                </a:r>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𝑃</m:t>
                        </m:r>
                      </m:e>
                      <m:sub>
                        <m:r>
                          <a:rPr lang="en-US" altLang="zh-CN" sz="2500" b="0" i="1" smtClean="0">
                            <a:latin typeface="Cambria Math" panose="02040503050406030204" pitchFamily="18" charset="0"/>
                          </a:rPr>
                          <m:t>𝑖</m:t>
                        </m:r>
                      </m:sub>
                    </m:sSub>
                  </m:oMath>
                </a14:m>
                <a:r>
                  <a:rPr lang="en-US" altLang="zh-CN" sz="2500">
                    <a:latin typeface="Times New Roman" panose="02020603050405020304" pitchFamily="18" charset="0"/>
                    <a:ea typeface="楷体" panose="02010609060101010101" pitchFamily="49" charset="-122"/>
                    <a:cs typeface="Times New Roman" panose="02020603050405020304" pitchFamily="18" charset="0"/>
                  </a:rPr>
                  <a:t> </a:t>
                </a:r>
                <a:r>
                  <a:rPr lang="zh-CN" altLang="en-US" sz="2500">
                    <a:latin typeface="Times New Roman" panose="02020603050405020304" pitchFamily="18" charset="0"/>
                    <a:ea typeface="楷体" panose="02010609060101010101" pitchFamily="49" charset="-122"/>
                    <a:cs typeface="Times New Roman" panose="02020603050405020304" pitchFamily="18" charset="0"/>
                  </a:rPr>
                  <a:t>（包括</a:t>
                </a:r>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𝑃</m:t>
                        </m:r>
                      </m:e>
                      <m:sub>
                        <m:r>
                          <a:rPr lang="en-US" altLang="zh-CN" sz="2500" b="0" i="1" smtClean="0">
                            <a:latin typeface="Cambria Math" panose="02040503050406030204" pitchFamily="18" charset="0"/>
                          </a:rPr>
                          <m:t>𝑖</m:t>
                        </m:r>
                      </m:sub>
                    </m:sSub>
                  </m:oMath>
                </a14:m>
                <a:r>
                  <a:rPr lang="zh-CN" altLang="en-US" sz="2500">
                    <a:latin typeface="Times New Roman" panose="02020603050405020304" pitchFamily="18" charset="0"/>
                    <a:ea typeface="楷体" panose="02010609060101010101" pitchFamily="49" charset="-122"/>
                    <a:cs typeface="Times New Roman" panose="02020603050405020304" pitchFamily="18" charset="0"/>
                  </a:rPr>
                  <a:t>的控制体积）</a:t>
                </a:r>
                <a:endParaRPr lang="en-US" altLang="zh-CN" sz="2500">
                  <a:latin typeface="Times New Roman" panose="02020603050405020304" pitchFamily="18" charset="0"/>
                  <a:ea typeface="楷体" panose="02010609060101010101" pitchFamily="49" charset="-122"/>
                  <a:cs typeface="Times New Roman" panose="02020603050405020304" pitchFamily="18" charset="0"/>
                </a:endParaRPr>
              </a:p>
              <a:p>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𝑁</m:t>
                        </m:r>
                      </m:e>
                      <m:sub>
                        <m:r>
                          <a:rPr lang="en-US" altLang="zh-CN" sz="2500" b="0" i="1" smtClean="0">
                            <a:latin typeface="Cambria Math" panose="02040503050406030204" pitchFamily="18" charset="0"/>
                          </a:rPr>
                          <m:t>𝑖</m:t>
                        </m:r>
                      </m:sub>
                    </m:sSub>
                    <m:r>
                      <a:rPr lang="en-US" altLang="zh-CN" sz="2500" b="0" i="1" smtClean="0">
                        <a:latin typeface="Cambria Math" panose="02040503050406030204" pitchFamily="18" charset="0"/>
                      </a:rPr>
                      <m:t>={</m:t>
                    </m:r>
                    <m:r>
                      <a:rPr lang="en-US" altLang="zh-CN" sz="2500" b="0" i="1" smtClean="0">
                        <a:latin typeface="Cambria Math" panose="02040503050406030204" pitchFamily="18" charset="0"/>
                      </a:rPr>
                      <m:t>𝑗</m:t>
                    </m:r>
                    <m:r>
                      <a:rPr lang="en-US" altLang="zh-CN" sz="2500" b="0" i="1" smtClean="0">
                        <a:latin typeface="Cambria Math" panose="02040503050406030204" pitchFamily="18" charset="0"/>
                      </a:rPr>
                      <m:t>:</m:t>
                    </m:r>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𝑃</m:t>
                        </m:r>
                      </m:e>
                      <m:sub>
                        <m:r>
                          <a:rPr lang="en-US" altLang="zh-CN" sz="2500" b="0" i="1" smtClean="0">
                            <a:latin typeface="Cambria Math" panose="02040503050406030204" pitchFamily="18" charset="0"/>
                          </a:rPr>
                          <m:t>𝑖</m:t>
                        </m:r>
                      </m:sub>
                    </m:sSub>
                    <m:r>
                      <a:rPr lang="en-US" altLang="zh-CN" sz="2500" b="0" i="1" smtClean="0">
                        <a:latin typeface="Cambria Math" panose="02040503050406030204" pitchFamily="18" charset="0"/>
                      </a:rPr>
                      <m:t> </m:t>
                    </m:r>
                    <m:r>
                      <a:rPr lang="en-US" altLang="zh-CN" sz="2500" b="0" i="1" smtClean="0">
                        <a:latin typeface="Cambria Math" panose="02040503050406030204" pitchFamily="18" charset="0"/>
                      </a:rPr>
                      <m:t>𝑖𝑠</m:t>
                    </m:r>
                    <m:r>
                      <a:rPr lang="en-US" altLang="zh-CN" sz="2500" b="0" i="1" smtClean="0">
                        <a:latin typeface="Cambria Math" panose="02040503050406030204" pitchFamily="18" charset="0"/>
                      </a:rPr>
                      <m:t> </m:t>
                    </m:r>
                    <m:r>
                      <a:rPr lang="en-US" altLang="zh-CN" sz="2500" b="0" i="1" smtClean="0">
                        <a:latin typeface="Cambria Math" panose="02040503050406030204" pitchFamily="18" charset="0"/>
                      </a:rPr>
                      <m:t>𝑎𝑑𝑗𝑎𝑐𝑒𝑛𝑡</m:t>
                    </m:r>
                    <m:r>
                      <a:rPr lang="en-US" altLang="zh-CN" sz="2500" b="0" i="1" smtClean="0">
                        <a:latin typeface="Cambria Math" panose="02040503050406030204" pitchFamily="18" charset="0"/>
                      </a:rPr>
                      <m:t> </m:t>
                    </m:r>
                    <m:r>
                      <a:rPr lang="en-US" altLang="zh-CN" sz="2500" b="0" i="1" smtClean="0">
                        <a:latin typeface="Cambria Math" panose="02040503050406030204" pitchFamily="18" charset="0"/>
                      </a:rPr>
                      <m:t>𝑡𝑜</m:t>
                    </m:r>
                    <m:r>
                      <a:rPr lang="en-US" altLang="zh-CN" sz="2500" b="0" i="1" smtClean="0">
                        <a:latin typeface="Cambria Math" panose="02040503050406030204" pitchFamily="18" charset="0"/>
                      </a:rPr>
                      <m:t> </m:t>
                    </m:r>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𝑃</m:t>
                        </m:r>
                      </m:e>
                      <m:sub>
                        <m:r>
                          <a:rPr lang="en-US" altLang="zh-CN" sz="2500" b="0" i="1" smtClean="0">
                            <a:latin typeface="Cambria Math" panose="02040503050406030204" pitchFamily="18" charset="0"/>
                          </a:rPr>
                          <m:t>𝑖</m:t>
                        </m:r>
                      </m:sub>
                    </m:sSub>
                    <m:r>
                      <a:rPr lang="en-US" altLang="zh-CN" sz="2500" b="0" i="1" smtClean="0">
                        <a:latin typeface="Cambria Math" panose="02040503050406030204" pitchFamily="18" charset="0"/>
                      </a:rPr>
                      <m:t>}</m:t>
                    </m:r>
                  </m:oMath>
                </a14:m>
                <a:r>
                  <a:rPr lang="en-US" altLang="zh-CN" sz="2500">
                    <a:latin typeface="Times New Roman" panose="02020603050405020304" pitchFamily="18" charset="0"/>
                    <a:ea typeface="楷体" panose="02010609060101010101" pitchFamily="49" charset="-122"/>
                    <a:cs typeface="Times New Roman" panose="02020603050405020304" pitchFamily="18" charset="0"/>
                  </a:rPr>
                  <a:t>: </a:t>
                </a:r>
                <a:r>
                  <a:rPr lang="zh-CN" altLang="en-US" sz="2500">
                    <a:latin typeface="Times New Roman" panose="02020603050405020304" pitchFamily="18" charset="0"/>
                    <a:ea typeface="楷体" panose="02010609060101010101" pitchFamily="49" charset="-122"/>
                    <a:cs typeface="Times New Roman" panose="02020603050405020304" pitchFamily="18" charset="0"/>
                  </a:rPr>
                  <a:t>与</a:t>
                </a:r>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𝑃</m:t>
                        </m:r>
                      </m:e>
                      <m:sub>
                        <m:r>
                          <a:rPr lang="en-US" altLang="zh-CN" sz="2500" b="0" i="1" smtClean="0">
                            <a:latin typeface="Cambria Math" panose="02040503050406030204" pitchFamily="18" charset="0"/>
                          </a:rPr>
                          <m:t>𝑖</m:t>
                        </m:r>
                      </m:sub>
                    </m:sSub>
                  </m:oMath>
                </a14:m>
                <a:r>
                  <a:rPr lang="zh-CN" altLang="en-US" sz="2500">
                    <a:latin typeface="Times New Roman" panose="02020603050405020304" pitchFamily="18" charset="0"/>
                    <a:ea typeface="楷体" panose="02010609060101010101" pitchFamily="49" charset="-122"/>
                    <a:cs typeface="Times New Roman" panose="02020603050405020304" pitchFamily="18" charset="0"/>
                  </a:rPr>
                  <a:t>相邻的点集</a:t>
                </a:r>
                <a:endParaRPr lang="en-US" altLang="zh-CN" sz="2500">
                  <a:latin typeface="Times New Roman" panose="02020603050405020304" pitchFamily="18" charset="0"/>
                  <a:ea typeface="楷体" panose="02010609060101010101" pitchFamily="49" charset="-122"/>
                  <a:cs typeface="Times New Roman" panose="02020603050405020304" pitchFamily="18" charset="0"/>
                </a:endParaRPr>
              </a:p>
              <a:p>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𝜎</m:t>
                        </m:r>
                      </m:e>
                      <m:sub>
                        <m:r>
                          <a:rPr lang="en-US" altLang="zh-CN" sz="2500" b="0" i="1" smtClean="0">
                            <a:latin typeface="Cambria Math" panose="02040503050406030204" pitchFamily="18" charset="0"/>
                          </a:rPr>
                          <m:t>𝑖𝑗</m:t>
                        </m:r>
                      </m:sub>
                    </m:sSub>
                  </m:oMath>
                </a14:m>
                <a:r>
                  <a:rPr lang="en-US" altLang="zh-CN" sz="2500">
                    <a:latin typeface="Times New Roman" panose="02020603050405020304" pitchFamily="18" charset="0"/>
                    <a:ea typeface="楷体" panose="02010609060101010101" pitchFamily="49" charset="-122"/>
                    <a:cs typeface="Times New Roman" panose="02020603050405020304" pitchFamily="18" charset="0"/>
                  </a:rPr>
                  <a:t>: the shared edge of control volume </a:t>
                </a:r>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𝐺</m:t>
                        </m:r>
                      </m:e>
                      <m:sub>
                        <m:r>
                          <a:rPr lang="en-US" altLang="zh-CN" sz="2500" b="0" i="1" smtClean="0">
                            <a:latin typeface="Cambria Math" panose="02040503050406030204" pitchFamily="18" charset="0"/>
                          </a:rPr>
                          <m:t>𝑗</m:t>
                        </m:r>
                      </m:sub>
                    </m:sSub>
                  </m:oMath>
                </a14:m>
                <a:r>
                  <a:rPr lang="zh-CN" altLang="en-US" sz="2500">
                    <a:latin typeface="Times New Roman" panose="02020603050405020304" pitchFamily="18" charset="0"/>
                    <a:ea typeface="楷体" panose="02010609060101010101" pitchFamily="49" charset="-122"/>
                    <a:cs typeface="Times New Roman" panose="02020603050405020304" pitchFamily="18" charset="0"/>
                  </a:rPr>
                  <a:t> </a:t>
                </a:r>
                <a:r>
                  <a:rPr lang="en-US" altLang="zh-CN" sz="2500">
                    <a:latin typeface="Times New Roman" panose="02020603050405020304" pitchFamily="18" charset="0"/>
                    <a:ea typeface="楷体" panose="02010609060101010101" pitchFamily="49" charset="-122"/>
                    <a:cs typeface="Times New Roman" panose="02020603050405020304" pitchFamily="18" charset="0"/>
                  </a:rPr>
                  <a:t>and </a:t>
                </a:r>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𝐺</m:t>
                        </m:r>
                      </m:e>
                      <m:sub>
                        <m:r>
                          <a:rPr lang="en-US" altLang="zh-CN" sz="2500" b="0" i="1" smtClean="0">
                            <a:latin typeface="Cambria Math" panose="02040503050406030204" pitchFamily="18" charset="0"/>
                          </a:rPr>
                          <m:t>𝑖</m:t>
                        </m:r>
                      </m:sub>
                    </m:sSub>
                  </m:oMath>
                </a14:m>
                <a:r>
                  <a:rPr lang="zh-CN" altLang="en-US" sz="2500">
                    <a:latin typeface="Times New Roman" panose="02020603050405020304" pitchFamily="18" charset="0"/>
                    <a:ea typeface="楷体" panose="02010609060101010101" pitchFamily="49" charset="-122"/>
                    <a:cs typeface="Times New Roman" panose="02020603050405020304" pitchFamily="18" charset="0"/>
                  </a:rPr>
                  <a:t> </a:t>
                </a:r>
                <a:r>
                  <a:rPr lang="en-US" altLang="zh-CN" sz="2500">
                    <a:latin typeface="Times New Roman" panose="02020603050405020304" pitchFamily="18" charset="0"/>
                    <a:ea typeface="楷体" panose="02010609060101010101" pitchFamily="49" charset="-122"/>
                    <a:cs typeface="Times New Roman" panose="02020603050405020304" pitchFamily="18" charset="0"/>
                  </a:rPr>
                  <a:t>if    </a:t>
                </a:r>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𝑃</m:t>
                        </m:r>
                      </m:e>
                      <m:sub>
                        <m:r>
                          <a:rPr lang="en-US" altLang="zh-CN" sz="2500" b="0" i="1" smtClean="0">
                            <a:latin typeface="Cambria Math" panose="02040503050406030204" pitchFamily="18" charset="0"/>
                          </a:rPr>
                          <m:t>𝑖</m:t>
                        </m:r>
                      </m:sub>
                    </m:sSub>
                  </m:oMath>
                </a14:m>
                <a:r>
                  <a:rPr lang="zh-CN" altLang="en-US" sz="2500">
                    <a:latin typeface="Times New Roman" panose="02020603050405020304" pitchFamily="18" charset="0"/>
                    <a:ea typeface="楷体" panose="02010609060101010101" pitchFamily="49" charset="-122"/>
                    <a:cs typeface="Times New Roman" panose="02020603050405020304" pitchFamily="18" charset="0"/>
                  </a:rPr>
                  <a:t> </a:t>
                </a:r>
                <a:r>
                  <a:rPr lang="en-US" altLang="zh-CN" sz="2500">
                    <a:latin typeface="Times New Roman" panose="02020603050405020304" pitchFamily="18" charset="0"/>
                    <a:ea typeface="楷体" panose="02010609060101010101" pitchFamily="49" charset="-122"/>
                    <a:cs typeface="Times New Roman" panose="02020603050405020304" pitchFamily="18" charset="0"/>
                  </a:rPr>
                  <a:t>is adjacent to </a:t>
                </a:r>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𝑃</m:t>
                        </m:r>
                      </m:e>
                      <m:sub>
                        <m:r>
                          <a:rPr lang="en-US" altLang="zh-CN" sz="2500" b="0" i="1" smtClean="0">
                            <a:latin typeface="Cambria Math" panose="02040503050406030204" pitchFamily="18" charset="0"/>
                          </a:rPr>
                          <m:t>𝑗</m:t>
                        </m:r>
                      </m:sub>
                    </m:sSub>
                  </m:oMath>
                </a14:m>
                <a:r>
                  <a:rPr lang="en-US" altLang="zh-CN" sz="2500">
                    <a:latin typeface="Times New Roman" panose="02020603050405020304" pitchFamily="18" charset="0"/>
                    <a:ea typeface="楷体" panose="02010609060101010101" pitchFamily="49" charset="-122"/>
                    <a:cs typeface="Times New Roman" panose="02020603050405020304" pitchFamily="18" charset="0"/>
                  </a:rPr>
                  <a:t>.</a:t>
                </a:r>
                <a:r>
                  <a:rPr lang="zh-CN" altLang="en-US" sz="2500">
                    <a:latin typeface="Times New Roman" panose="02020603050405020304" pitchFamily="18" charset="0"/>
                    <a:ea typeface="楷体" panose="02010609060101010101" pitchFamily="49" charset="-122"/>
                    <a:cs typeface="Times New Roman" panose="02020603050405020304" pitchFamily="18" charset="0"/>
                  </a:rPr>
                  <a:t>两个控制体积 之间的共享边</a:t>
                </a:r>
                <a:endParaRPr lang="en-US" altLang="zh-CN" sz="2500">
                  <a:latin typeface="Times New Roman" panose="02020603050405020304" pitchFamily="18" charset="0"/>
                  <a:ea typeface="楷体" panose="02010609060101010101" pitchFamily="49" charset="-122"/>
                  <a:cs typeface="Times New Roman" panose="02020603050405020304" pitchFamily="18" charset="0"/>
                </a:endParaRPr>
              </a:p>
              <a:p>
                <a14:m>
                  <m:oMath xmlns:m="http://schemas.openxmlformats.org/officeDocument/2006/math">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𝑄</m:t>
                        </m:r>
                      </m:e>
                      <m:sub>
                        <m:r>
                          <a:rPr lang="en-US" altLang="zh-CN" sz="2500" b="0" i="1" smtClean="0">
                            <a:latin typeface="Cambria Math" panose="02040503050406030204" pitchFamily="18" charset="0"/>
                          </a:rPr>
                          <m:t>𝑖</m:t>
                        </m:r>
                        <m:r>
                          <a:rPr lang="en-US" altLang="zh-CN" sz="2500" b="0" i="1" smtClean="0">
                            <a:latin typeface="Cambria Math" panose="02040503050406030204" pitchFamily="18" charset="0"/>
                          </a:rPr>
                          <m:t>,</m:t>
                        </m:r>
                        <m:r>
                          <a:rPr lang="en-US" altLang="zh-CN" sz="2500" b="0" i="1" smtClean="0">
                            <a:latin typeface="Cambria Math" panose="02040503050406030204" pitchFamily="18" charset="0"/>
                          </a:rPr>
                          <m:t>𝑗</m:t>
                        </m:r>
                      </m:sub>
                    </m:sSub>
                    <m:r>
                      <a:rPr lang="en-US" altLang="zh-CN" sz="2500" b="0" i="1" smtClean="0">
                        <a:latin typeface="Cambria Math" panose="02040503050406030204" pitchFamily="18" charset="0"/>
                      </a:rPr>
                      <m:t>=</m:t>
                    </m:r>
                    <m:sSub>
                      <m:sSubPr>
                        <m:ctrlPr>
                          <a:rPr lang="en-US" altLang="zh-CN" sz="2500" b="0" i="1" smtClean="0">
                            <a:latin typeface="Cambria Math" panose="02040503050406030204" pitchFamily="18" charset="0"/>
                          </a:rPr>
                        </m:ctrlPr>
                      </m:sSubPr>
                      <m:e>
                        <m:r>
                          <a:rPr lang="en-US" altLang="zh-CN" sz="2500" b="0" i="1" smtClean="0">
                            <a:latin typeface="Cambria Math" panose="02040503050406030204" pitchFamily="18" charset="0"/>
                          </a:rPr>
                          <m:t>𝜎</m:t>
                        </m:r>
                      </m:e>
                      <m:sub>
                        <m:r>
                          <a:rPr lang="en-US" altLang="zh-CN" sz="2500" b="0" i="1" smtClean="0">
                            <a:latin typeface="Cambria Math" panose="02040503050406030204" pitchFamily="18" charset="0"/>
                          </a:rPr>
                          <m:t>𝑖</m:t>
                        </m:r>
                        <m:r>
                          <a:rPr lang="en-US" altLang="zh-CN" sz="2500" b="0" i="1" smtClean="0">
                            <a:latin typeface="Cambria Math" panose="02040503050406030204" pitchFamily="18" charset="0"/>
                          </a:rPr>
                          <m:t>,</m:t>
                        </m:r>
                        <m:r>
                          <a:rPr lang="en-US" altLang="zh-CN" sz="2500" b="0" i="1" smtClean="0">
                            <a:latin typeface="Cambria Math" panose="02040503050406030204" pitchFamily="18" charset="0"/>
                          </a:rPr>
                          <m:t>𝑗</m:t>
                        </m:r>
                      </m:sub>
                    </m:sSub>
                    <m:r>
                      <a:rPr lang="en-US" altLang="zh-CN" sz="2500" i="1" smtClean="0">
                        <a:latin typeface="Cambria Math" panose="02040503050406030204" pitchFamily="18" charset="0"/>
                        <a:ea typeface="Cambria Math" panose="02040503050406030204" pitchFamily="18" charset="0"/>
                      </a:rPr>
                      <m:t>∩</m:t>
                    </m:r>
                    <m:acc>
                      <m:accPr>
                        <m:chr m:val="̅"/>
                        <m:ctrlPr>
                          <a:rPr lang="en-US" altLang="zh-CN" sz="2500" b="0" i="1" smtClean="0">
                            <a:latin typeface="Cambria Math" panose="02040503050406030204" pitchFamily="18" charset="0"/>
                            <a:ea typeface="Cambria Math" panose="02040503050406030204" pitchFamily="18" charset="0"/>
                          </a:rPr>
                        </m:ctrlPr>
                      </m:accPr>
                      <m:e>
                        <m:sSub>
                          <m:sSubPr>
                            <m:ctrlPr>
                              <a:rPr lang="en-US" altLang="zh-CN" sz="2500" b="0" i="1" smtClean="0">
                                <a:latin typeface="Cambria Math" panose="02040503050406030204" pitchFamily="18" charset="0"/>
                                <a:ea typeface="Cambria Math" panose="02040503050406030204" pitchFamily="18" charset="0"/>
                              </a:rPr>
                            </m:ctrlPr>
                          </m:sSubPr>
                          <m:e>
                            <m:r>
                              <a:rPr lang="en-US" altLang="zh-CN" sz="2500" b="0" i="1" smtClean="0">
                                <a:latin typeface="Cambria Math" panose="02040503050406030204" pitchFamily="18" charset="0"/>
                                <a:ea typeface="Cambria Math" panose="02040503050406030204" pitchFamily="18" charset="0"/>
                              </a:rPr>
                              <m:t>𝑃</m:t>
                            </m:r>
                          </m:e>
                          <m:sub>
                            <m:r>
                              <a:rPr lang="en-US" altLang="zh-CN" sz="2500" b="0" i="1" smtClean="0">
                                <a:latin typeface="Cambria Math" panose="02040503050406030204" pitchFamily="18" charset="0"/>
                                <a:ea typeface="Cambria Math" panose="02040503050406030204" pitchFamily="18" charset="0"/>
                              </a:rPr>
                              <m:t>𝑖</m:t>
                            </m:r>
                          </m:sub>
                        </m:sSub>
                        <m:sSub>
                          <m:sSubPr>
                            <m:ctrlPr>
                              <a:rPr lang="en-US" altLang="zh-CN" sz="2500" b="0" i="1" smtClean="0">
                                <a:latin typeface="Cambria Math" panose="02040503050406030204" pitchFamily="18" charset="0"/>
                                <a:ea typeface="Cambria Math" panose="02040503050406030204" pitchFamily="18" charset="0"/>
                              </a:rPr>
                            </m:ctrlPr>
                          </m:sSubPr>
                          <m:e>
                            <m:r>
                              <a:rPr lang="en-US" altLang="zh-CN" sz="2500" b="0" i="1" smtClean="0">
                                <a:latin typeface="Cambria Math" panose="02040503050406030204" pitchFamily="18" charset="0"/>
                                <a:ea typeface="Cambria Math" panose="02040503050406030204" pitchFamily="18" charset="0"/>
                              </a:rPr>
                              <m:t>𝑃</m:t>
                            </m:r>
                          </m:e>
                          <m:sub>
                            <m:r>
                              <a:rPr lang="en-US" altLang="zh-CN" sz="2500" b="0" i="1" smtClean="0">
                                <a:latin typeface="Cambria Math" panose="02040503050406030204" pitchFamily="18" charset="0"/>
                                <a:ea typeface="Cambria Math" panose="02040503050406030204" pitchFamily="18" charset="0"/>
                              </a:rPr>
                              <m:t>𝑗</m:t>
                            </m:r>
                          </m:sub>
                        </m:sSub>
                      </m:e>
                    </m:acc>
                  </m:oMath>
                </a14:m>
                <a:r>
                  <a:rPr lang="en-US" altLang="zh-CN" sz="2500">
                    <a:latin typeface="Times New Roman" panose="02020603050405020304" pitchFamily="18" charset="0"/>
                    <a:ea typeface="楷体" panose="02010609060101010101" pitchFamily="49" charset="-122"/>
                    <a:cs typeface="Times New Roman" panose="02020603050405020304" pitchFamily="18" charset="0"/>
                  </a:rPr>
                  <a:t>: </a:t>
                </a:r>
                <a:r>
                  <a:rPr lang="zh-CN" altLang="en-US" sz="2500">
                    <a:latin typeface="Times New Roman" panose="02020603050405020304" pitchFamily="18" charset="0"/>
                    <a:ea typeface="楷体" panose="02010609060101010101" pitchFamily="49" charset="-122"/>
                    <a:cs typeface="Times New Roman" panose="02020603050405020304" pitchFamily="18" charset="0"/>
                  </a:rPr>
                  <a:t>交点集</a:t>
                </a:r>
                <a:endParaRPr lang="en-US" altLang="zh-CN" sz="250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50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809009" y="2171086"/>
                <a:ext cx="6776364" cy="3270191"/>
              </a:xfrm>
              <a:prstGeom prst="rect">
                <a:avLst/>
              </a:prstGeom>
              <a:blipFill rotWithShape="1">
                <a:blip r:embed="rId3"/>
                <a:stretch>
                  <a:fillRect l="-8" t="-1" r="3" b="18"/>
                </a:stretch>
              </a:blipFill>
            </p:spPr>
            <p:txBody>
              <a:bodyPr/>
              <a:lstStyle/>
              <a:p>
                <a:r>
                  <a:rPr lang="zh-CN" altLang="en-US">
                    <a:noFill/>
                  </a:rPr>
                  <a:t> </a:t>
                </a:r>
              </a:p>
            </p:txBody>
          </p:sp>
        </mc:Fallback>
      </mc:AlternateContent>
      <p:graphicFrame>
        <p:nvGraphicFramePr>
          <p:cNvPr id="9" name="对象 8"/>
          <p:cNvGraphicFramePr>
            <a:graphicFrameLocks noChangeAspect="1"/>
          </p:cNvGraphicFramePr>
          <p:nvPr/>
        </p:nvGraphicFramePr>
        <p:xfrm>
          <a:off x="2506663" y="2533650"/>
          <a:ext cx="173037" cy="239713"/>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对象 8"/>
                      <p:cNvPicPr/>
                      <p:nvPr/>
                    </p:nvPicPr>
                    <p:blipFill>
                      <a:blip r:embed="rId5"/>
                      <a:stretch>
                        <a:fillRect/>
                      </a:stretch>
                    </p:blipFill>
                    <p:spPr>
                      <a:xfrm>
                        <a:off x="2506663" y="2533650"/>
                        <a:ext cx="173037" cy="239713"/>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5369998" y="5792727"/>
          <a:ext cx="2668588" cy="752475"/>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对象 3"/>
                      <p:cNvPicPr/>
                      <p:nvPr/>
                    </p:nvPicPr>
                    <p:blipFill>
                      <a:blip r:embed="rId7"/>
                      <a:stretch>
                        <a:fillRect/>
                      </a:stretch>
                    </p:blipFill>
                    <p:spPr>
                      <a:xfrm>
                        <a:off x="5369998" y="5792727"/>
                        <a:ext cx="2668588" cy="752475"/>
                      </a:xfrm>
                      <a:prstGeom prst="rect">
                        <a:avLst/>
                      </a:prstGeom>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0587037" cy="669131"/>
          </a:xfrm>
        </p:spPr>
        <p:txBody>
          <a:bodyPr>
            <a:normAutofit fontScale="90000"/>
          </a:bodyPr>
          <a:lstStyle/>
          <a:p>
            <a:r>
              <a:rPr lang="en-US" altLang="zh-CN"/>
              <a:t>A physics-based strategy for choosing initial iterate for solving drift-diffusion equations: </a:t>
            </a:r>
            <a:r>
              <a:rPr lang="en-US" altLang="zh-CN" b="1" i="1"/>
              <a:t>Finite volume discretization &amp; Scharfetter-Gummel </a:t>
            </a:r>
            <a:endParaRPr lang="zh-CN" altLang="en-US" b="1" i="1"/>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Finite volume discretization &amp; Scharfetter-Gummel </a:t>
                </a:r>
              </a:p>
              <a:p>
                <a:pPr lvl="1"/>
                <a:r>
                  <a:rPr lang="zh-CN" altLang="en-US"/>
                  <a:t>首先对于</a:t>
                </a:r>
                <a:r>
                  <a:rPr lang="en-US" altLang="zh-CN"/>
                  <a:t>(1)</a:t>
                </a:r>
                <a:r>
                  <a:rPr lang="zh-CN" altLang="en-US"/>
                  <a:t>中，令</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b="0" i="1" smtClean="0">
                            <a:latin typeface="Cambria Math" panose="02040503050406030204" pitchFamily="18" charset="0"/>
                          </a:rPr>
                          <m:t>𝑝</m:t>
                        </m:r>
                      </m:num>
                      <m:den>
                        <m:r>
                          <a:rPr lang="en-US" altLang="zh-CN"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=0</m:t>
                    </m:r>
                  </m:oMath>
                </a14:m>
                <a:r>
                  <a:rPr lang="zh-CN" altLang="en-US"/>
                  <a:t>，构造得到了新的形式：</a:t>
                </a:r>
                <a:endParaRPr lang="en-US" altLang="zh-CN"/>
              </a:p>
              <a:p>
                <a:endParaRPr lang="en-US" altLang="zh-CN"/>
              </a:p>
              <a:p>
                <a:endParaRPr lang="en-US" altLang="zh-CN"/>
              </a:p>
              <a:p>
                <a:pPr marL="0" indent="0">
                  <a:buNone/>
                </a:pPr>
                <a:endParaRPr lang="en-US" altLang="zh-CN"/>
              </a:p>
              <a:p>
                <a:pPr lvl="1"/>
                <a:r>
                  <a:rPr lang="zh-CN" altLang="en-US"/>
                  <a:t>构造出</a:t>
                </a:r>
                <a:r>
                  <a:rPr lang="en-US" altLang="zh-CN"/>
                  <a:t>Jacobbi</a:t>
                </a:r>
                <a:r>
                  <a:rPr lang="zh-CN" altLang="en-US"/>
                  <a:t>矩阵：</a:t>
                </a:r>
                <a:endParaRPr lang="en-US" altLang="zh-CN"/>
              </a:p>
              <a:p>
                <a:endParaRPr lang="en-US" altLang="zh-CN"/>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3"/>
                </a:stretch>
              </a:blipFill>
            </p:spPr>
            <p:txBody>
              <a:bodyPr/>
              <a:lstStyle/>
              <a:p>
                <a:r>
                  <a:rPr lang="zh-CN" altLang="en-US">
                    <a:noFill/>
                  </a:rPr>
                  <a:t> </a:t>
                </a:r>
              </a:p>
            </p:txBody>
          </p:sp>
        </mc:Fallback>
      </mc:AlternateContent>
      <p:graphicFrame>
        <p:nvGraphicFramePr>
          <p:cNvPr id="6" name="对象 5"/>
          <p:cNvGraphicFramePr>
            <a:graphicFrameLocks noChangeAspect="1"/>
          </p:cNvGraphicFramePr>
          <p:nvPr/>
        </p:nvGraphicFramePr>
        <p:xfrm>
          <a:off x="4104481" y="2046288"/>
          <a:ext cx="4688853" cy="1361281"/>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3"/>
                      <p:cNvPicPr/>
                      <p:nvPr/>
                    </p:nvPicPr>
                    <p:blipFill>
                      <a:blip r:embed="rId5"/>
                      <a:stretch>
                        <a:fillRect/>
                      </a:stretch>
                    </p:blipFill>
                    <p:spPr>
                      <a:xfrm>
                        <a:off x="4104481" y="2046288"/>
                        <a:ext cx="4688853" cy="136128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865340" y="3465115"/>
          <a:ext cx="7912982" cy="1677194"/>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4"/>
                      <p:cNvPicPr/>
                      <p:nvPr/>
                    </p:nvPicPr>
                    <p:blipFill>
                      <a:blip r:embed="rId7"/>
                      <a:stretch>
                        <a:fillRect/>
                      </a:stretch>
                    </p:blipFill>
                    <p:spPr>
                      <a:xfrm>
                        <a:off x="3865340" y="3465115"/>
                        <a:ext cx="7912982" cy="1677194"/>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4104481" y="5335586"/>
          <a:ext cx="3452633" cy="1592776"/>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6"/>
                      <p:cNvPicPr/>
                      <p:nvPr/>
                    </p:nvPicPr>
                    <p:blipFill>
                      <a:blip r:embed="rId9"/>
                      <a:stretch>
                        <a:fillRect/>
                      </a:stretch>
                    </p:blipFill>
                    <p:spPr>
                      <a:xfrm>
                        <a:off x="4104481" y="5335586"/>
                        <a:ext cx="3452633" cy="1592776"/>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endParaRPr lang="zh-CN" altLang="en-US"/>
          </a:p>
        </p:txBody>
      </p:sp>
      <p:pic>
        <p:nvPicPr>
          <p:cNvPr id="9" name="图片 8"/>
          <p:cNvPicPr>
            <a:picLocks noChangeAspect="1"/>
          </p:cNvPicPr>
          <p:nvPr/>
        </p:nvPicPr>
        <p:blipFill>
          <a:blip r:embed="rId3"/>
          <a:stretch>
            <a:fillRect/>
          </a:stretch>
        </p:blipFill>
        <p:spPr>
          <a:xfrm>
            <a:off x="731620" y="317971"/>
            <a:ext cx="11770981" cy="6582419"/>
          </a:xfrm>
          <a:prstGeom prst="rect">
            <a:avLst/>
          </a:prstGeom>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Finite volume discretization &amp; Scharfetter-Gummel </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a:t>对于</a:t>
                </a:r>
                <a14:m>
                  <m:oMath xmlns:m="http://schemas.openxmlformats.org/officeDocument/2006/math">
                    <m:r>
                      <m:rPr>
                        <m:sty m:val="p"/>
                      </m:rP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1" i="0" smtClean="0">
                        <a:latin typeface="Cambria Math" panose="02040503050406030204" pitchFamily="18" charset="0"/>
                      </a:rPr>
                      <m:t>𝐉</m:t>
                    </m:r>
                    <m:r>
                      <a:rPr lang="en-US" altLang="zh-CN" b="0" i="0" smtClean="0">
                        <a:latin typeface="Cambria Math" panose="02040503050406030204" pitchFamily="18" charset="0"/>
                      </a:rPr>
                      <m:t>=</m:t>
                    </m:r>
                    <m:r>
                      <a:rPr lang="en-US" altLang="zh-CN" b="0" i="1" smtClean="0">
                        <a:latin typeface="Cambria Math" panose="02040503050406030204" pitchFamily="18" charset="0"/>
                      </a:rPr>
                      <m:t>𝑆</m:t>
                    </m:r>
                    <m:r>
                      <a:rPr lang="zh-CN" altLang="en-US" i="1">
                        <a:latin typeface="Cambria Math" panose="02040503050406030204" pitchFamily="18" charset="0"/>
                      </a:rPr>
                      <m:t>，</m:t>
                    </m:r>
                  </m:oMath>
                </a14:m>
                <a:r>
                  <a:rPr lang="zh-CN" altLang="en-US"/>
                  <a:t>左右两边同时做积分：</a:t>
                </a:r>
                <a:endParaRPr lang="en-US" altLang="zh-CN"/>
              </a:p>
              <a:p>
                <a:pPr marL="0" indent="0">
                  <a:buNone/>
                </a:pPr>
                <a:endParaRPr lang="en-US" altLang="zh-CN"/>
              </a:p>
              <a:p>
                <a:r>
                  <a:rPr lang="zh-CN" altLang="en-US"/>
                  <a:t>对于下列式子分别做处理：</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3"/>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2361654" y="1376267"/>
          <a:ext cx="5798640" cy="706933"/>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4"/>
                      <p:cNvPicPr/>
                      <p:nvPr/>
                    </p:nvPicPr>
                    <p:blipFill>
                      <a:blip r:embed="rId5"/>
                      <a:stretch>
                        <a:fillRect/>
                      </a:stretch>
                    </p:blipFill>
                    <p:spPr>
                      <a:xfrm>
                        <a:off x="2361654" y="1376267"/>
                        <a:ext cx="5798640" cy="70693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799513" y="1406299"/>
          <a:ext cx="1658937" cy="646867"/>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6"/>
                      <p:cNvPicPr/>
                      <p:nvPr/>
                    </p:nvPicPr>
                    <p:blipFill>
                      <a:blip r:embed="rId7"/>
                      <a:stretch>
                        <a:fillRect/>
                      </a:stretch>
                    </p:blipFill>
                    <p:spPr>
                      <a:xfrm>
                        <a:off x="8799513" y="1406299"/>
                        <a:ext cx="1658937" cy="64686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469540" y="2475373"/>
          <a:ext cx="3008607" cy="1938749"/>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8"/>
                      <p:cNvPicPr/>
                      <p:nvPr/>
                    </p:nvPicPr>
                    <p:blipFill>
                      <a:blip r:embed="rId9"/>
                      <a:stretch>
                        <a:fillRect/>
                      </a:stretch>
                    </p:blipFill>
                    <p:spPr>
                      <a:xfrm>
                        <a:off x="1469540" y="2475373"/>
                        <a:ext cx="3008607" cy="1938749"/>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6076150" y="2309755"/>
          <a:ext cx="4475175" cy="801524"/>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图片 10"/>
                      <p:cNvPicPr/>
                      <p:nvPr/>
                    </p:nvPicPr>
                    <p:blipFill>
                      <a:blip r:embed="rId11"/>
                      <a:stretch>
                        <a:fillRect/>
                      </a:stretch>
                    </p:blipFill>
                    <p:spPr>
                      <a:xfrm>
                        <a:off x="6076150" y="2309755"/>
                        <a:ext cx="4475175" cy="80152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6076150" y="2994221"/>
          <a:ext cx="5446726" cy="684613"/>
        </p:xfrm>
        <a:graphic>
          <a:graphicData uri="http://schemas.openxmlformats.org/presentationml/2006/ole">
            <mc:AlternateContent xmlns:mc="http://schemas.openxmlformats.org/markup-compatibility/2006">
              <mc:Choice xmlns:v="urn:schemas-microsoft-com:vml" Requires="v">
                <p:oleObj name="AxMath" r:id="rId12" imgW="1828800" imgH="1828800" progId="Equation.AxMath">
                  <p:embed/>
                </p:oleObj>
              </mc:Choice>
              <mc:Fallback>
                <p:oleObj name="AxMath" r:id="rId12" imgW="1828800" imgH="1828800" progId="Equation.AxMath">
                  <p:embed/>
                  <p:pic>
                    <p:nvPicPr>
                      <p:cNvPr id="0" name="图片 12"/>
                      <p:cNvPicPr/>
                      <p:nvPr/>
                    </p:nvPicPr>
                    <p:blipFill>
                      <a:blip r:embed="rId13"/>
                      <a:stretch>
                        <a:fillRect/>
                      </a:stretch>
                    </p:blipFill>
                    <p:spPr>
                      <a:xfrm>
                        <a:off x="6076150" y="2994221"/>
                        <a:ext cx="5446726" cy="68461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5902659" y="3686752"/>
          <a:ext cx="6331922" cy="766798"/>
        </p:xfrm>
        <a:graphic>
          <a:graphicData uri="http://schemas.openxmlformats.org/presentationml/2006/ole">
            <mc:AlternateContent xmlns:mc="http://schemas.openxmlformats.org/markup-compatibility/2006">
              <mc:Choice xmlns:v="urn:schemas-microsoft-com:vml" Requires="v">
                <p:oleObj name="AxMath" r:id="rId14" imgW="1828800" imgH="1828800" progId="Equation.AxMath">
                  <p:embed/>
                </p:oleObj>
              </mc:Choice>
              <mc:Fallback>
                <p:oleObj name="AxMath" r:id="rId14" imgW="1828800" imgH="1828800" progId="Equation.AxMath">
                  <p:embed/>
                  <p:pic>
                    <p:nvPicPr>
                      <p:cNvPr id="0" name="图片 14"/>
                      <p:cNvPicPr/>
                      <p:nvPr/>
                    </p:nvPicPr>
                    <p:blipFill>
                      <a:blip r:embed="rId15"/>
                      <a:stretch>
                        <a:fillRect/>
                      </a:stretch>
                    </p:blipFill>
                    <p:spPr>
                      <a:xfrm>
                        <a:off x="5902659" y="3686752"/>
                        <a:ext cx="6331922" cy="766798"/>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1072850" y="1430269"/>
          <a:ext cx="2627275" cy="646867"/>
        </p:xfrm>
        <a:graphic>
          <a:graphicData uri="http://schemas.openxmlformats.org/presentationml/2006/ole">
            <mc:AlternateContent xmlns:mc="http://schemas.openxmlformats.org/markup-compatibility/2006">
              <mc:Choice xmlns:v="urn:schemas-microsoft-com:vml" Requires="v">
                <p:oleObj name="AxMath" r:id="rId16" imgW="1828800" imgH="1828800" progId="Equation.AxMath">
                  <p:embed/>
                </p:oleObj>
              </mc:Choice>
              <mc:Fallback>
                <p:oleObj name="AxMath" r:id="rId16" imgW="1828800" imgH="1828800" progId="Equation.AxMath">
                  <p:embed/>
                  <p:pic>
                    <p:nvPicPr>
                      <p:cNvPr id="0" name="图片 16"/>
                      <p:cNvPicPr/>
                      <p:nvPr/>
                    </p:nvPicPr>
                    <p:blipFill>
                      <a:blip r:embed="rId17"/>
                      <a:stretch>
                        <a:fillRect/>
                      </a:stretch>
                    </p:blipFill>
                    <p:spPr>
                      <a:xfrm>
                        <a:off x="11072850" y="1430269"/>
                        <a:ext cx="2627275" cy="646867"/>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141288" y="4841875"/>
          <a:ext cx="6091237" cy="2081213"/>
        </p:xfrm>
        <a:graphic>
          <a:graphicData uri="http://schemas.openxmlformats.org/presentationml/2006/ole">
            <mc:AlternateContent xmlns:mc="http://schemas.openxmlformats.org/markup-compatibility/2006">
              <mc:Choice xmlns:v="urn:schemas-microsoft-com:vml" Requires="v">
                <p:oleObj name="AxMath" r:id="rId18" imgW="1828800" imgH="1828800" progId="Equation.AxMath">
                  <p:embed/>
                </p:oleObj>
              </mc:Choice>
              <mc:Fallback>
                <p:oleObj name="AxMath" r:id="rId18" imgW="1828800" imgH="1828800" progId="Equation.AxMath">
                  <p:embed/>
                  <p:pic>
                    <p:nvPicPr>
                      <p:cNvPr id="0" name="图片 18"/>
                      <p:cNvPicPr/>
                      <p:nvPr/>
                    </p:nvPicPr>
                    <p:blipFill>
                      <a:blip r:embed="rId19"/>
                      <a:stretch>
                        <a:fillRect/>
                      </a:stretch>
                    </p:blipFill>
                    <p:spPr>
                      <a:xfrm>
                        <a:off x="141288" y="4841875"/>
                        <a:ext cx="6091237" cy="2081213"/>
                      </a:xfrm>
                      <a:prstGeom prst="rect">
                        <a:avLst/>
                      </a:prstGeom>
                    </p:spPr>
                  </p:pic>
                </p:oleObj>
              </mc:Fallback>
            </mc:AlternateContent>
          </a:graphicData>
        </a:graphic>
      </p:graphicFrame>
      <p:sp>
        <p:nvSpPr>
          <p:cNvPr id="20" name="箭头: 右 12"/>
          <p:cNvSpPr/>
          <p:nvPr/>
        </p:nvSpPr>
        <p:spPr>
          <a:xfrm rot="21099079">
            <a:off x="4918587" y="2593459"/>
            <a:ext cx="633659" cy="40076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ln w="6600">
                <a:solidFill>
                  <a:schemeClr val="accent2"/>
                </a:solidFill>
                <a:prstDash val="solid"/>
              </a:ln>
              <a:solidFill>
                <a:srgbClr val="FFFFFF"/>
              </a:solidFill>
              <a:effectLst>
                <a:outerShdw dist="38100" dir="2700000" algn="tl" rotWithShape="0">
                  <a:schemeClr val="accent2"/>
                </a:outerShdw>
              </a:effectLst>
            </a:endParaRPr>
          </a:p>
        </p:txBody>
      </p:sp>
      <p:sp>
        <p:nvSpPr>
          <p:cNvPr id="21" name="箭头: 右 13"/>
          <p:cNvSpPr/>
          <p:nvPr/>
        </p:nvSpPr>
        <p:spPr>
          <a:xfrm>
            <a:off x="4960319" y="3208419"/>
            <a:ext cx="633659" cy="40076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b="1">
              <a:ln w="6600">
                <a:solidFill>
                  <a:schemeClr val="accent2"/>
                </a:solidFill>
                <a:prstDash val="solid"/>
              </a:ln>
              <a:solidFill>
                <a:srgbClr val="FFFFFF"/>
              </a:solidFill>
              <a:effectLst>
                <a:outerShdw dist="38100" dir="2700000" algn="tl" rotWithShape="0">
                  <a:schemeClr val="accent2"/>
                </a:outerShdw>
              </a:effectLst>
            </a:endParaRPr>
          </a:p>
        </p:txBody>
      </p:sp>
      <p:sp>
        <p:nvSpPr>
          <p:cNvPr id="22" name="箭头: 右 14"/>
          <p:cNvSpPr/>
          <p:nvPr/>
        </p:nvSpPr>
        <p:spPr>
          <a:xfrm rot="882671">
            <a:off x="4903825" y="3828407"/>
            <a:ext cx="633659" cy="400762"/>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b="1">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23" name="对象 22"/>
          <p:cNvGraphicFramePr>
            <a:graphicFrameLocks noChangeAspect="1"/>
          </p:cNvGraphicFramePr>
          <p:nvPr/>
        </p:nvGraphicFramePr>
        <p:xfrm>
          <a:off x="8313737" y="4826475"/>
          <a:ext cx="6218593" cy="2182338"/>
        </p:xfrm>
        <a:graphic>
          <a:graphicData uri="http://schemas.openxmlformats.org/presentationml/2006/ole">
            <mc:AlternateContent xmlns:mc="http://schemas.openxmlformats.org/markup-compatibility/2006">
              <mc:Choice xmlns:v="urn:schemas-microsoft-com:vml" Requires="v">
                <p:oleObj name="AxMath" r:id="rId20" imgW="1828800" imgH="1828800" progId="Equation.AxMath">
                  <p:embed/>
                </p:oleObj>
              </mc:Choice>
              <mc:Fallback>
                <p:oleObj name="AxMath" r:id="rId20" imgW="1828800" imgH="1828800" progId="Equation.AxMath">
                  <p:embed/>
                  <p:pic>
                    <p:nvPicPr>
                      <p:cNvPr id="0" name="图片 23"/>
                      <p:cNvPicPr/>
                      <p:nvPr/>
                    </p:nvPicPr>
                    <p:blipFill>
                      <a:blip r:embed="rId21"/>
                      <a:stretch>
                        <a:fillRect/>
                      </a:stretch>
                    </p:blipFill>
                    <p:spPr>
                      <a:xfrm>
                        <a:off x="8313737" y="4826475"/>
                        <a:ext cx="6218593" cy="2182338"/>
                      </a:xfrm>
                      <a:prstGeom prst="rect">
                        <a:avLst/>
                      </a:prstGeom>
                    </p:spPr>
                  </p:pic>
                </p:oleObj>
              </mc:Fallback>
            </mc:AlternateContent>
          </a:graphicData>
        </a:graphic>
      </p:graphicFrame>
      <p:sp>
        <p:nvSpPr>
          <p:cNvPr id="25" name="箭头: 右 16"/>
          <p:cNvSpPr/>
          <p:nvPr/>
        </p:nvSpPr>
        <p:spPr>
          <a:xfrm>
            <a:off x="6731312" y="6057102"/>
            <a:ext cx="780425" cy="40076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文本框 25"/>
          <p:cNvSpPr txBox="1"/>
          <p:nvPr/>
        </p:nvSpPr>
        <p:spPr>
          <a:xfrm>
            <a:off x="6351388" y="5152794"/>
            <a:ext cx="1640656" cy="72943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the nonlinear   residuals</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Nonlinear Iteration method</a:t>
            </a:r>
            <a:r>
              <a:rPr lang="zh-CN" altLang="en-US" b="1" i="1"/>
              <a:t>非线性迭代方法</a:t>
            </a:r>
          </a:p>
        </p:txBody>
      </p:sp>
      <p:sp>
        <p:nvSpPr>
          <p:cNvPr id="3" name="内容占位符 2"/>
          <p:cNvSpPr>
            <a:spLocks noGrp="1"/>
          </p:cNvSpPr>
          <p:nvPr>
            <p:ph idx="1"/>
          </p:nvPr>
        </p:nvSpPr>
        <p:spPr/>
        <p:txBody>
          <a:bodyPr/>
          <a:lstStyle/>
          <a:p>
            <a:r>
              <a:rPr lang="en-US" altLang="zh-CN">
                <a:solidFill>
                  <a:srgbClr val="0070C0"/>
                </a:solidFill>
              </a:rPr>
              <a:t>Newton’s Iteration Method</a:t>
            </a:r>
          </a:p>
          <a:p>
            <a:pPr lvl="1"/>
            <a:r>
              <a:rPr lang="zh-CN" altLang="en-US"/>
              <a:t>对一些非线性的项做了变换处理：</a:t>
            </a:r>
            <a:endParaRPr lang="en-US" altLang="zh-CN"/>
          </a:p>
          <a:p>
            <a:endParaRPr lang="en-US" altLang="zh-CN"/>
          </a:p>
          <a:p>
            <a:endParaRPr lang="en-US" altLang="zh-CN"/>
          </a:p>
          <a:p>
            <a:endParaRPr lang="en-US" altLang="zh-CN"/>
          </a:p>
          <a:p>
            <a:endParaRPr lang="en-US" altLang="zh-CN"/>
          </a:p>
          <a:p>
            <a:pPr marL="481330" lvl="1" indent="0">
              <a:buNone/>
            </a:pPr>
            <a:endParaRPr lang="en-US" altLang="zh-CN"/>
          </a:p>
          <a:p>
            <a:pPr lvl="1"/>
            <a:r>
              <a:rPr lang="zh-CN" altLang="en-US"/>
              <a:t>得到了牛顿迭代法的格式：</a:t>
            </a:r>
            <a:endParaRPr lang="en-US" altLang="zh-CN"/>
          </a:p>
        </p:txBody>
      </p:sp>
      <p:graphicFrame>
        <p:nvGraphicFramePr>
          <p:cNvPr id="5" name="对象 4"/>
          <p:cNvGraphicFramePr>
            <a:graphicFrameLocks noChangeAspect="1"/>
          </p:cNvGraphicFramePr>
          <p:nvPr/>
        </p:nvGraphicFramePr>
        <p:xfrm>
          <a:off x="7430975" y="1761795"/>
          <a:ext cx="5578341" cy="1312248"/>
        </p:xfrm>
        <a:graphic>
          <a:graphicData uri="http://schemas.openxmlformats.org/presentationml/2006/ole">
            <mc:AlternateContent xmlns:mc="http://schemas.openxmlformats.org/markup-compatibility/2006">
              <mc:Choice xmlns:v="urn:schemas-microsoft-com:vml" Requires="v">
                <p:oleObj name="AxMath" r:id="rId2" imgW="1828800" imgH="1828800" progId="Equation.AxMath">
                  <p:embed/>
                </p:oleObj>
              </mc:Choice>
              <mc:Fallback>
                <p:oleObj name="AxMath" r:id="rId2" imgW="1828800" imgH="1828800" progId="Equation.AxMath">
                  <p:embed/>
                  <p:pic>
                    <p:nvPicPr>
                      <p:cNvPr id="0" name="图片 3"/>
                      <p:cNvPicPr/>
                      <p:nvPr/>
                    </p:nvPicPr>
                    <p:blipFill>
                      <a:blip r:embed="rId3"/>
                      <a:stretch>
                        <a:fillRect/>
                      </a:stretch>
                    </p:blipFill>
                    <p:spPr>
                      <a:xfrm>
                        <a:off x="7430975" y="1761795"/>
                        <a:ext cx="5578341" cy="1312248"/>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279359" y="1789277"/>
          <a:ext cx="4330641" cy="1257284"/>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6"/>
                      <p:cNvPicPr/>
                      <p:nvPr/>
                    </p:nvPicPr>
                    <p:blipFill>
                      <a:blip r:embed="rId5"/>
                      <a:stretch>
                        <a:fillRect/>
                      </a:stretch>
                    </p:blipFill>
                    <p:spPr>
                      <a:xfrm>
                        <a:off x="1279359" y="1789277"/>
                        <a:ext cx="4330641" cy="1257284"/>
                      </a:xfrm>
                      <a:prstGeom prst="rect">
                        <a:avLst/>
                      </a:prstGeom>
                    </p:spPr>
                  </p:pic>
                </p:oleObj>
              </mc:Fallback>
            </mc:AlternateContent>
          </a:graphicData>
        </a:graphic>
      </p:graphicFrame>
      <p:sp>
        <p:nvSpPr>
          <p:cNvPr id="8" name="箭头: 右 6"/>
          <p:cNvSpPr/>
          <p:nvPr/>
        </p:nvSpPr>
        <p:spPr>
          <a:xfrm>
            <a:off x="6046992" y="2219308"/>
            <a:ext cx="693174" cy="50863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aphicFrame>
        <p:nvGraphicFramePr>
          <p:cNvPr id="9" name="对象 8"/>
          <p:cNvGraphicFramePr>
            <a:graphicFrameLocks noChangeAspect="1"/>
          </p:cNvGraphicFramePr>
          <p:nvPr/>
        </p:nvGraphicFramePr>
        <p:xfrm>
          <a:off x="5109911" y="2880366"/>
          <a:ext cx="4340954" cy="1472823"/>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9"/>
                      <p:cNvPicPr/>
                      <p:nvPr/>
                    </p:nvPicPr>
                    <p:blipFill>
                      <a:blip r:embed="rId7"/>
                      <a:stretch>
                        <a:fillRect/>
                      </a:stretch>
                    </p:blipFill>
                    <p:spPr>
                      <a:xfrm>
                        <a:off x="5109911" y="2880366"/>
                        <a:ext cx="4340954" cy="1472823"/>
                      </a:xfrm>
                      <a:prstGeom prst="rect">
                        <a:avLst/>
                      </a:prstGeom>
                    </p:spPr>
                  </p:pic>
                </p:oleObj>
              </mc:Fallback>
            </mc:AlternateContent>
          </a:graphicData>
        </a:graphic>
      </p:graphicFrame>
      <p:pic>
        <p:nvPicPr>
          <p:cNvPr id="11" name="图片 10"/>
          <p:cNvPicPr>
            <a:picLocks noChangeAspect="1"/>
          </p:cNvPicPr>
          <p:nvPr/>
        </p:nvPicPr>
        <p:blipFill>
          <a:blip r:embed="rId8"/>
          <a:stretch>
            <a:fillRect/>
          </a:stretch>
        </p:blipFill>
        <p:spPr>
          <a:xfrm>
            <a:off x="4627465" y="4801500"/>
            <a:ext cx="5800523" cy="184970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Nonlinear Iteration method</a:t>
            </a:r>
            <a:r>
              <a:rPr lang="zh-CN" altLang="en-US" b="1" i="1"/>
              <a:t>非线性迭代方法</a:t>
            </a:r>
            <a:endParaRPr lang="zh-CN" altLang="en-US"/>
          </a:p>
        </p:txBody>
      </p:sp>
      <p:sp>
        <p:nvSpPr>
          <p:cNvPr id="3" name="内容占位符 2"/>
          <p:cNvSpPr>
            <a:spLocks noGrp="1"/>
          </p:cNvSpPr>
          <p:nvPr>
            <p:ph idx="1"/>
          </p:nvPr>
        </p:nvSpPr>
        <p:spPr/>
        <p:txBody>
          <a:bodyPr>
            <a:normAutofit lnSpcReduction="10000"/>
          </a:bodyPr>
          <a:lstStyle/>
          <a:p>
            <a:r>
              <a:rPr lang="en-US" altLang="zh-CN">
                <a:solidFill>
                  <a:srgbClr val="0070C0"/>
                </a:solidFill>
              </a:rPr>
              <a:t>Newton’s Iteration Method</a:t>
            </a:r>
            <a:endParaRPr lang="en-US" altLang="zh-CN" b="1"/>
          </a:p>
          <a:p>
            <a:pPr lvl="1">
              <a:buFont typeface="Wingdings" panose="05000000000000000000" pitchFamily="2" charset="2"/>
              <a:buChar char="n"/>
            </a:pPr>
            <a:r>
              <a:rPr lang="en-US" altLang="zh-CN"/>
              <a:t> Disadvantage:</a:t>
            </a:r>
          </a:p>
          <a:p>
            <a:pPr lvl="2"/>
            <a:r>
              <a:rPr lang="en-US" altLang="zh-CN"/>
              <a:t>The </a:t>
            </a:r>
            <a:r>
              <a:rPr lang="en-US" altLang="zh-CN">
                <a:solidFill>
                  <a:srgbClr val="0070C0"/>
                </a:solidFill>
              </a:rPr>
              <a:t>computational cost</a:t>
            </a:r>
            <a:r>
              <a:rPr lang="en-US" altLang="zh-CN"/>
              <a:t> for the Jacobian matrix of the drift-diffusion equations is expensive. If </a:t>
            </a:r>
            <a:r>
              <a:rPr lang="en-US" altLang="zh-CN">
                <a:solidFill>
                  <a:srgbClr val="0070C0"/>
                </a:solidFill>
              </a:rPr>
              <a:t>Jacobian-free Newton-Krylov (JFNK) method </a:t>
            </a:r>
            <a:r>
              <a:rPr lang="en-US" altLang="zh-CN"/>
              <a:t>is used, </a:t>
            </a:r>
            <a:r>
              <a:rPr lang="en-US" altLang="zh-CN">
                <a:solidFill>
                  <a:srgbClr val="0070C0"/>
                </a:solidFill>
              </a:rPr>
              <a:t>some preconditioner </a:t>
            </a:r>
            <a:r>
              <a:rPr lang="en-US" altLang="zh-CN"/>
              <a:t>should be constructed, and consequently, some computations about the Jacobian matrix may be concerned. </a:t>
            </a:r>
          </a:p>
          <a:p>
            <a:pPr marL="962660" lvl="2" indent="0">
              <a:buNone/>
            </a:pPr>
            <a:r>
              <a:rPr lang="en-US" altLang="zh-CN"/>
              <a:t>	</a:t>
            </a:r>
            <a:r>
              <a:rPr lang="zh-CN" altLang="en-US"/>
              <a:t>要进行矩阵预处理</a:t>
            </a:r>
            <a:endParaRPr lang="en-US" altLang="zh-CN"/>
          </a:p>
          <a:p>
            <a:pPr marL="962660" lvl="2" indent="0">
              <a:buNone/>
            </a:pPr>
            <a:endParaRPr lang="en-US" altLang="zh-CN"/>
          </a:p>
          <a:p>
            <a:pPr lvl="2"/>
            <a:r>
              <a:rPr lang="en-US" altLang="zh-CN"/>
              <a:t>Second, the Jacobian matrix is poor due to different properties of the different equations and the multi-scale character of the whole system. </a:t>
            </a:r>
          </a:p>
          <a:p>
            <a:pPr marL="962660" lvl="2" indent="0">
              <a:buNone/>
            </a:pPr>
            <a:r>
              <a:rPr lang="en-US" altLang="zh-CN"/>
              <a:t>	Jacobian</a:t>
            </a:r>
            <a:r>
              <a:rPr lang="zh-CN" altLang="en-US"/>
              <a:t>矩阵的性质差</a:t>
            </a:r>
            <a:endParaRPr lang="en-US" altLang="zh-CN"/>
          </a:p>
          <a:p>
            <a:pPr marL="962660" lvl="2" indent="0">
              <a:buNone/>
            </a:pPr>
            <a:endParaRPr lang="en-US" altLang="zh-CN"/>
          </a:p>
          <a:p>
            <a:pPr lvl="2"/>
            <a:r>
              <a:rPr lang="en-US" altLang="zh-CN"/>
              <a:t>Finally, in the traditional numerical simulation process, the numerical solution at the previous voltage is often used as the initial iterate for solving the equations with the current bias voltage. Since the convergence of Newton method is sensitive to the initial iterate, this will lead to a restriction on the step size of the bias voltage.</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Nonlinear Iteration method</a:t>
            </a:r>
            <a:r>
              <a:rPr lang="zh-CN" altLang="en-US" b="1" i="1"/>
              <a:t>非线性迭代方法</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42925" y="1007270"/>
                <a:ext cx="6587920" cy="5494496"/>
              </a:xfrm>
            </p:spPr>
            <p:txBody>
              <a:bodyPr>
                <a:normAutofit/>
              </a:bodyPr>
              <a:lstStyle/>
              <a:p>
                <a:r>
                  <a:rPr lang="en-US" altLang="zh-CN">
                    <a:solidFill>
                      <a:srgbClr val="0070C0"/>
                    </a:solidFill>
                  </a:rPr>
                  <a:t>Gummel Method</a:t>
                </a:r>
              </a:p>
              <a:p>
                <a:pPr lvl="1"/>
                <a:r>
                  <a:rPr lang="en-US" altLang="zh-CN"/>
                  <a:t>Fix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𝑘</m:t>
                        </m:r>
                      </m:sup>
                    </m:sSup>
                  </m:oMath>
                </a14:m>
                <a:r>
                  <a:rPr lang="en-US" altLang="zh-CN"/>
                  <a:t> and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𝑘</m:t>
                        </m:r>
                      </m:sup>
                    </m:sSup>
                  </m:oMath>
                </a14:m>
                <a:r>
                  <a:rPr lang="en-US" altLang="zh-CN"/>
                  <a:t> and solve the </a:t>
                </a:r>
              </a:p>
              <a:p>
                <a:pPr marL="481330" lvl="1" indent="0">
                  <a:buNone/>
                </a:pPr>
                <a:r>
                  <a:rPr lang="en-US" altLang="zh-CN"/>
                  <a:t>equation to obtain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𝜓</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oMath>
                </a14:m>
                <a:r>
                  <a:rPr lang="en-US" altLang="zh-CN"/>
                  <a:t>.</a:t>
                </a:r>
              </a:p>
              <a:p>
                <a:pPr lvl="1"/>
                <a:r>
                  <a:rPr lang="en-US" altLang="zh-CN"/>
                  <a:t>Fix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𝜓</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oMath>
                </a14:m>
                <a:r>
                  <a:rPr lang="en-US" altLang="zh-CN"/>
                  <a:t> to obtain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oMath>
                </a14:m>
                <a:r>
                  <a:rPr lang="en-US" altLang="zh-CN"/>
                  <a:t> and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p>
                  </m:oMath>
                </a14:m>
                <a:r>
                  <a:rPr lang="en-US" altLang="zh-CN"/>
                  <a:t>.</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542925" y="1007270"/>
                <a:ext cx="6587920" cy="5494496"/>
              </a:xfrm>
              <a:blipFill rotWithShape="1">
                <a:blip r:embed="rId3"/>
                <a:stretch>
                  <a:fillRect t="-3" r="7"/>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156935" y="3030246"/>
            <a:ext cx="5776776" cy="3180847"/>
          </a:xfrm>
          <a:prstGeom prst="rect">
            <a:avLst/>
          </a:prstGeom>
        </p:spPr>
      </p:pic>
      <mc:AlternateContent xmlns:mc="http://schemas.openxmlformats.org/markup-compatibility/2006" xmlns:a14="http://schemas.microsoft.com/office/drawing/2010/main">
        <mc:Choice Requires="a14">
          <p:sp>
            <p:nvSpPr>
              <p:cNvPr id="6" name="内容占位符 2"/>
              <p:cNvSpPr txBox="1"/>
              <p:nvPr/>
            </p:nvSpPr>
            <p:spPr>
              <a:xfrm>
                <a:off x="7059254" y="988629"/>
                <a:ext cx="6587920" cy="5494496"/>
              </a:xfrm>
              <a:prstGeom prst="rect">
                <a:avLst/>
              </a:prstGeom>
            </p:spPr>
            <p:txBody>
              <a:bodyPr vert="horz" lIns="91440" tIns="45720" rIns="91440" bIns="45720" rtlCol="0">
                <a:normAutofit/>
              </a:bodyPr>
              <a:lstStyle>
                <a:lvl1pPr marL="240665" indent="-240665" algn="l" defTabSz="962660" rtl="0" eaLnBrk="1" latinLnBrk="0" hangingPunct="1">
                  <a:lnSpc>
                    <a:spcPts val="2880"/>
                  </a:lnSpc>
                  <a:spcBef>
                    <a:spcPts val="105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1pPr>
                <a:lvl2pPr marL="72199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2pPr>
                <a:lvl3pPr marL="120332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3pPr>
                <a:lvl4pPr marL="168402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4pPr>
                <a:lvl5pPr marL="216535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5pPr>
                <a:lvl6pPr marL="264668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6pPr>
                <a:lvl7pPr marL="312801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7pPr>
                <a:lvl8pPr marL="360934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8pPr>
                <a:lvl9pPr marL="409067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9pPr>
              </a:lstStyle>
              <a:p>
                <a:r>
                  <a:rPr lang="en-US" altLang="zh-CN">
                    <a:solidFill>
                      <a:srgbClr val="0070C0"/>
                    </a:solidFill>
                  </a:rPr>
                  <a:t>Improved Gummel method</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𝑛</m:t>
                        </m:r>
                      </m:sub>
                    </m:sSub>
                  </m:oMath>
                </a14:m>
                <a:r>
                  <a:rPr lang="en-US" altLang="zh-CN"/>
                  <a:t> is the quasi-Fermi potential of electron carrier,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𝑝</m:t>
                        </m:r>
                      </m:sub>
                    </m:sSub>
                  </m:oMath>
                </a14:m>
                <a:r>
                  <a:rPr lang="en-US" altLang="zh-CN"/>
                  <a:t> is the quasi-Fermi potential of hole carrier:</a:t>
                </a:r>
              </a:p>
              <a:p>
                <a:pPr lvl="1"/>
                <a:endParaRPr lang="en-US" altLang="zh-CN"/>
              </a:p>
              <a:p>
                <a:pPr lvl="1"/>
                <a:endParaRPr lang="en-US" altLang="zh-CN"/>
              </a:p>
              <a:p>
                <a:pPr lvl="1"/>
                <a:endParaRPr lang="en-US" altLang="zh-CN"/>
              </a:p>
              <a:p>
                <a:pPr lvl="1"/>
                <a:endParaRPr lang="en-US" altLang="zh-CN"/>
              </a:p>
              <a:p>
                <a:pPr lvl="1"/>
                <a:r>
                  <a:rPr lang="zh-CN" altLang="en-US"/>
                  <a:t>代入方程</a:t>
                </a:r>
                <a:endParaRPr lang="en-US" altLang="zh-CN"/>
              </a:p>
              <a:p>
                <a:pPr lvl="1"/>
                <a:endParaRPr lang="en-US" altLang="zh-CN"/>
              </a:p>
              <a:p>
                <a:pPr lvl="1"/>
                <a:endParaRPr lang="en-US" altLang="zh-CN"/>
              </a:p>
              <a:p>
                <a:pPr lvl="1"/>
                <a:r>
                  <a:rPr lang="zh-CN" altLang="en-US"/>
                  <a:t>对于</a:t>
                </a:r>
                <a:r>
                  <a:rPr lang="en-US" altLang="zh-CN"/>
                  <a:t>Possion</a:t>
                </a:r>
                <a:r>
                  <a:rPr lang="zh-CN" altLang="en-US"/>
                  <a:t>方程先用</a:t>
                </a:r>
                <a:r>
                  <a:rPr lang="en-US" altLang="zh-CN"/>
                  <a:t>Newton</a:t>
                </a:r>
                <a:r>
                  <a:rPr lang="zh-CN" altLang="en-US"/>
                  <a:t>法进行了解耦处理</a:t>
                </a:r>
                <a:endParaRPr lang="en-US" altLang="zh-CN"/>
              </a:p>
            </p:txBody>
          </p:sp>
        </mc:Choice>
        <mc:Fallback xmlns="">
          <p:sp>
            <p:nvSpPr>
              <p:cNvPr id="6" name="内容占位符 2"/>
              <p:cNvSpPr txBox="1">
                <a:spLocks noRot="1" noChangeAspect="1" noMove="1" noResize="1" noEditPoints="1" noAdjustHandles="1" noChangeArrowheads="1" noChangeShapeType="1" noTextEdit="1"/>
              </p:cNvSpPr>
              <p:nvPr/>
            </p:nvSpPr>
            <p:spPr>
              <a:xfrm>
                <a:off x="7059254" y="988629"/>
                <a:ext cx="6587920" cy="5494496"/>
              </a:xfrm>
              <a:prstGeom prst="rect">
                <a:avLst/>
              </a:prstGeom>
              <a:blipFill rotWithShape="1">
                <a:blip r:embed="rId5"/>
                <a:stretch>
                  <a:fillRect l="-9" t="-10" r="6" b="7"/>
                </a:stretch>
              </a:blipFill>
            </p:spPr>
            <p:txBody>
              <a:bodyPr/>
              <a:lstStyle/>
              <a:p>
                <a:r>
                  <a:rPr lang="zh-CN" altLang="en-US">
                    <a:noFill/>
                  </a:rPr>
                  <a:t> </a:t>
                </a:r>
              </a:p>
            </p:txBody>
          </p:sp>
        </mc:Fallback>
      </mc:AlternateContent>
      <p:sp>
        <p:nvSpPr>
          <p:cNvPr id="7" name="箭头: 右 6"/>
          <p:cNvSpPr/>
          <p:nvPr/>
        </p:nvSpPr>
        <p:spPr>
          <a:xfrm rot="18908498">
            <a:off x="3352798" y="6229601"/>
            <a:ext cx="696686" cy="50704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框 7"/>
          <p:cNvSpPr txBox="1"/>
          <p:nvPr/>
        </p:nvSpPr>
        <p:spPr>
          <a:xfrm>
            <a:off x="1724297" y="6597931"/>
            <a:ext cx="1681871" cy="410882"/>
          </a:xfrm>
          <a:prstGeom prst="rect">
            <a:avLst/>
          </a:prstGeom>
          <a:noFill/>
        </p:spPr>
        <p:txBody>
          <a:bodyPr wrap="none" rtlCol="0">
            <a:spAutoFit/>
          </a:bodyPr>
          <a:lstStyle/>
          <a:p>
            <a:r>
              <a:rPr lang="en-US" altLang="zh-CN">
                <a:latin typeface="Times New Roman" panose="02020603050405020304" pitchFamily="18" charset="0"/>
                <a:cs typeface="Times New Roman" panose="02020603050405020304" pitchFamily="18" charset="0"/>
              </a:rPr>
              <a:t>Linear system</a:t>
            </a:r>
            <a:endParaRPr lang="zh-CN" altLang="en-US">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rotWithShape="1">
          <a:blip r:embed="rId6"/>
          <a:srcRect r="13884"/>
          <a:stretch>
            <a:fillRect/>
          </a:stretch>
        </p:blipFill>
        <p:spPr>
          <a:xfrm>
            <a:off x="8029429" y="2455789"/>
            <a:ext cx="6108597" cy="929484"/>
          </a:xfrm>
          <a:prstGeom prst="rect">
            <a:avLst/>
          </a:prstGeom>
        </p:spPr>
      </p:pic>
      <p:pic>
        <p:nvPicPr>
          <p:cNvPr id="12" name="图片 11"/>
          <p:cNvPicPr>
            <a:picLocks noChangeAspect="1"/>
          </p:cNvPicPr>
          <p:nvPr/>
        </p:nvPicPr>
        <p:blipFill>
          <a:blip r:embed="rId7"/>
          <a:stretch>
            <a:fillRect/>
          </a:stretch>
        </p:blipFill>
        <p:spPr>
          <a:xfrm>
            <a:off x="8057085" y="3207863"/>
            <a:ext cx="4663849" cy="625227"/>
          </a:xfrm>
          <a:prstGeom prst="rect">
            <a:avLst/>
          </a:prstGeom>
        </p:spPr>
      </p:pic>
      <p:graphicFrame>
        <p:nvGraphicFramePr>
          <p:cNvPr id="13" name="对象 12"/>
          <p:cNvGraphicFramePr>
            <a:graphicFrameLocks noChangeAspect="1"/>
          </p:cNvGraphicFramePr>
          <p:nvPr/>
        </p:nvGraphicFramePr>
        <p:xfrm>
          <a:off x="9187136" y="4113005"/>
          <a:ext cx="4080138" cy="380531"/>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3"/>
                      <p:cNvPicPr/>
                      <p:nvPr/>
                    </p:nvPicPr>
                    <p:blipFill>
                      <a:blip r:embed="rId9"/>
                      <a:stretch>
                        <a:fillRect/>
                      </a:stretch>
                    </p:blipFill>
                    <p:spPr>
                      <a:xfrm>
                        <a:off x="9187136" y="4113005"/>
                        <a:ext cx="4080138" cy="380531"/>
                      </a:xfrm>
                      <a:prstGeom prst="rect">
                        <a:avLst/>
                      </a:prstGeom>
                    </p:spPr>
                  </p:pic>
                </p:oleObj>
              </mc:Fallback>
            </mc:AlternateContent>
          </a:graphicData>
        </a:graphic>
      </p:graphicFrame>
      <p:pic>
        <p:nvPicPr>
          <p:cNvPr id="15" name="图片 14"/>
          <p:cNvPicPr>
            <a:picLocks noChangeAspect="1"/>
          </p:cNvPicPr>
          <p:nvPr/>
        </p:nvPicPr>
        <p:blipFill>
          <a:blip r:embed="rId10"/>
          <a:stretch>
            <a:fillRect/>
          </a:stretch>
        </p:blipFill>
        <p:spPr>
          <a:xfrm>
            <a:off x="7932383" y="4493536"/>
            <a:ext cx="5942800" cy="80439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Nonlinear Iteration method</a:t>
            </a:r>
            <a:r>
              <a:rPr lang="zh-CN" altLang="en-US" b="1" i="1"/>
              <a:t>非线性迭代方法</a:t>
            </a:r>
            <a:endParaRPr lang="zh-CN" altLang="en-US"/>
          </a:p>
        </p:txBody>
      </p:sp>
      <p:sp>
        <p:nvSpPr>
          <p:cNvPr id="3" name="内容占位符 2"/>
          <p:cNvSpPr>
            <a:spLocks noGrp="1"/>
          </p:cNvSpPr>
          <p:nvPr>
            <p:ph idx="1"/>
          </p:nvPr>
        </p:nvSpPr>
        <p:spPr/>
        <p:txBody>
          <a:bodyPr/>
          <a:lstStyle/>
          <a:p>
            <a:r>
              <a:rPr lang="en-US" altLang="zh-CN">
                <a:solidFill>
                  <a:srgbClr val="0070C0"/>
                </a:solidFill>
              </a:rPr>
              <a:t>Gummel Method</a:t>
            </a:r>
          </a:p>
          <a:p>
            <a:endParaRPr lang="zh-CN" altLang="en-US"/>
          </a:p>
        </p:txBody>
      </p:sp>
      <p:pic>
        <p:nvPicPr>
          <p:cNvPr id="4" name="图片 3"/>
          <p:cNvPicPr>
            <a:picLocks noChangeAspect="1"/>
          </p:cNvPicPr>
          <p:nvPr/>
        </p:nvPicPr>
        <p:blipFill>
          <a:blip r:embed="rId3"/>
          <a:stretch>
            <a:fillRect/>
          </a:stretch>
        </p:blipFill>
        <p:spPr>
          <a:xfrm>
            <a:off x="7310619" y="1756723"/>
            <a:ext cx="6389506" cy="4873632"/>
          </a:xfrm>
          <a:prstGeom prst="rect">
            <a:avLst/>
          </a:prstGeom>
        </p:spPr>
      </p:pic>
      <p:pic>
        <p:nvPicPr>
          <p:cNvPr id="5" name="图片 4"/>
          <p:cNvPicPr>
            <a:picLocks noChangeAspect="1"/>
          </p:cNvPicPr>
          <p:nvPr/>
        </p:nvPicPr>
        <p:blipFill>
          <a:blip r:embed="rId4"/>
          <a:stretch>
            <a:fillRect/>
          </a:stretch>
        </p:blipFill>
        <p:spPr>
          <a:xfrm>
            <a:off x="621507" y="1808973"/>
            <a:ext cx="6085781" cy="3350993"/>
          </a:xfrm>
          <a:prstGeom prst="rect">
            <a:avLst/>
          </a:prstGeom>
        </p:spPr>
      </p:pic>
      <p:sp>
        <p:nvSpPr>
          <p:cNvPr id="6" name="文本框 5"/>
          <p:cNvSpPr txBox="1"/>
          <p:nvPr/>
        </p:nvSpPr>
        <p:spPr>
          <a:xfrm>
            <a:off x="7238143" y="977976"/>
            <a:ext cx="3913251" cy="830997"/>
          </a:xfrm>
          <a:prstGeom prst="rect">
            <a:avLst/>
          </a:prstGeom>
          <a:noFill/>
        </p:spPr>
        <p:txBody>
          <a:bodyPr wrap="none" rtlCol="0">
            <a:spAutoFit/>
          </a:bodyPr>
          <a:lstStyle/>
          <a:p>
            <a:pPr marL="342900" indent="-342900">
              <a:buFont typeface="Arial" panose="020B0604020202020204" pitchFamily="34" charset="0"/>
              <a:buChar char="•"/>
            </a:pPr>
            <a:r>
              <a:rPr lang="en-US" altLang="zh-CN" sz="2400">
                <a:solidFill>
                  <a:srgbClr val="0070C0"/>
                </a:solidFill>
                <a:latin typeface="Times New Roman" panose="02020603050405020304" pitchFamily="18" charset="0"/>
                <a:cs typeface="Times New Roman" panose="02020603050405020304" pitchFamily="18" charset="0"/>
              </a:rPr>
              <a:t>Improved Gummel Method</a:t>
            </a:r>
          </a:p>
          <a:p>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Physics-based initial iterate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Font typeface="Wingdings" panose="05000000000000000000" pitchFamily="2" charset="2"/>
                  <a:buChar char="n"/>
                </a:pPr>
                <a:r>
                  <a:rPr lang="en-US" altLang="zh-CN"/>
                  <a:t> Problem Background</a:t>
                </a:r>
              </a:p>
              <a:p>
                <a:pPr lvl="1"/>
                <a:r>
                  <a:rPr lang="en-US" altLang="zh-CN"/>
                  <a:t>The difficulty in solving the drift-diffusion equations for semiconductor devices is closely related to the bias voltage. With the increase of the bias voltage, the effect of the carrier transport will become strong, and the solution for the drift-diffusion equations will become more and more difficult. </a:t>
                </a:r>
              </a:p>
              <a:p>
                <a:pPr lvl="1"/>
                <a:r>
                  <a:rPr lang="zh-CN" altLang="en-US"/>
                  <a:t>随着偏压增加，电子和空穴的流动性增强，载流子传输效应将变得更加显著，因此漂移</a:t>
                </a:r>
                <a:r>
                  <a:rPr lang="en-US" altLang="zh-CN"/>
                  <a:t>-</a:t>
                </a:r>
                <a:r>
                  <a:rPr lang="zh-CN" altLang="en-US"/>
                  <a:t>扩散方程的解决方案也会变得越来越困难</a:t>
                </a:r>
                <a:endParaRPr lang="en-US" altLang="zh-CN"/>
              </a:p>
              <a:p>
                <a:pPr lvl="1"/>
                <a:endParaRPr lang="en-US" altLang="zh-CN"/>
              </a:p>
              <a:p>
                <a:pPr lvl="1">
                  <a:buFont typeface="Wingdings" panose="05000000000000000000" pitchFamily="2" charset="2"/>
                  <a:buChar char="n"/>
                </a:pPr>
                <a:r>
                  <a:rPr lang="en-US" altLang="zh-CN"/>
                  <a:t> Solution Steps:</a:t>
                </a:r>
              </a:p>
              <a:p>
                <a:pPr lvl="1">
                  <a:buFont typeface="Wingdings" panose="05000000000000000000" pitchFamily="2" charset="2"/>
                  <a:buChar char="n"/>
                </a:pPr>
                <a:endParaRPr lang="en-US" altLang="zh-CN"/>
              </a:p>
              <a:p>
                <a:pPr lvl="1"/>
                <a:r>
                  <a:rPr lang="en-US" altLang="zh-CN"/>
                  <a:t>Firstly set a series of gradually increasing bias voltages </a:t>
                </a:r>
                <a:r>
                  <a:rPr lang="zh-CN" altLang="en-US"/>
                  <a:t>𝑉</a:t>
                </a:r>
                <a:r>
                  <a:rPr lang="en-US" altLang="zh-CN"/>
                  <a:t>0, </a:t>
                </a:r>
                <a:r>
                  <a:rPr lang="zh-CN" altLang="en-US"/>
                  <a:t>𝑉</a:t>
                </a:r>
                <a:r>
                  <a:rPr lang="en-US" altLang="zh-CN"/>
                  <a:t>1, ..., </a:t>
                </a:r>
                <a:r>
                  <a:rPr lang="zh-CN" altLang="en-US"/>
                  <a:t>𝑉𝑝</a:t>
                </a:r>
                <a:r>
                  <a:rPr lang="en-US" altLang="zh-CN"/>
                  <a:t>, in which the final bias voltage </a:t>
                </a:r>
                <a:r>
                  <a:rPr lang="zh-CN" altLang="en-US"/>
                  <a:t>𝑉𝑝 </a:t>
                </a:r>
                <a:r>
                  <a:rPr lang="en-US" altLang="zh-CN"/>
                  <a:t>corresponds to the problem to be solved. </a:t>
                </a:r>
              </a:p>
              <a:p>
                <a:pPr lvl="1"/>
                <a:r>
                  <a:rPr lang="en-US" altLang="zh-CN"/>
                  <a:t> Then the nonlinear drift-diffusion equations are solved for each given bias voltage. In this process, the solution of the lower bias voltage is naturally used as the initial iterate for solving the nonlinear equations with the next larger bias voltage. (Set initial value as </a:t>
                </a:r>
                <a14:m>
                  <m:oMath xmlns:m="http://schemas.openxmlformats.org/officeDocument/2006/math">
                    <m:r>
                      <a:rPr lang="en-US" altLang="zh-CN" b="0" i="1" smtClean="0">
                        <a:solidFill>
                          <a:srgbClr val="FF0000"/>
                        </a:solidFill>
                        <a:latin typeface="Cambria Math" panose="02040503050406030204" pitchFamily="18" charset="0"/>
                      </a:rPr>
                      <m:t>𝑆𝑜𝑙𝑢𝑡𝑖𝑜</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𝑛</m:t>
                        </m:r>
                      </m:e>
                      <m: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𝑉</m:t>
                            </m:r>
                          </m:e>
                          <m:sub>
                            <m:r>
                              <a:rPr lang="en-US" altLang="zh-CN" b="0" i="1" smtClean="0">
                                <a:solidFill>
                                  <a:srgbClr val="FF0000"/>
                                </a:solidFill>
                                <a:latin typeface="Cambria Math" panose="02040503050406030204" pitchFamily="18" charset="0"/>
                              </a:rPr>
                              <m:t>𝑘</m:t>
                            </m:r>
                          </m:sub>
                        </m:sSub>
                      </m:sub>
                    </m:sSub>
                  </m:oMath>
                </a14:m>
                <a:r>
                  <a:rPr lang="en-US" altLang="zh-CN"/>
                  <a:t> at </a:t>
                </a:r>
                <a14:m>
                  <m:oMath xmlns:m="http://schemas.openxmlformats.org/officeDocument/2006/math">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+1)</m:t>
                    </m:r>
                  </m:oMath>
                </a14:m>
                <a:r>
                  <a:rPr lang="en-US" altLang="zh-CN">
                    <a:solidFill>
                      <a:srgbClr val="FF0000"/>
                    </a:solidFill>
                  </a:rPr>
                  <a:t>-th </a:t>
                </a:r>
                <a:r>
                  <a:rPr lang="en-US" altLang="zh-CN"/>
                  <a:t>step)</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3"/>
                </a:stretch>
              </a:blipFill>
            </p:spPr>
            <p:txBody>
              <a:bodyPr/>
              <a:lstStyle/>
              <a:p>
                <a:r>
                  <a:rPr lang="zh-CN" alt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Physics-based initial iterate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Mathematical derivation </a:t>
                </a:r>
                <a:r>
                  <a:rPr lang="zh-CN" altLang="en-US"/>
                  <a:t>数学推导</a:t>
                </a:r>
                <a:endParaRPr lang="en-US" altLang="zh-CN"/>
              </a:p>
              <a:p>
                <a:pPr lvl="1"/>
                <a:r>
                  <a:rPr lang="zh-CN" altLang="en-US"/>
                  <a:t>对于先前得到的</a:t>
                </a:r>
                <a:r>
                  <a:rPr lang="en-US" altLang="zh-CN"/>
                  <a:t>steady state </a:t>
                </a:r>
                <a:r>
                  <a:rPr lang="zh-CN" altLang="en-US"/>
                  <a:t>稳态方程组：</a:t>
                </a:r>
                <a:endParaRPr lang="en-US" altLang="zh-CN"/>
              </a:p>
              <a:p>
                <a:pPr lvl="1"/>
                <a:endParaRPr lang="en-US" altLang="zh-CN"/>
              </a:p>
              <a:p>
                <a:pPr lvl="1"/>
                <a:endParaRPr lang="en-US" altLang="zh-CN"/>
              </a:p>
              <a:p>
                <a:pPr lvl="1"/>
                <a:endParaRPr lang="en-US" altLang="zh-CN"/>
              </a:p>
              <a:p>
                <a:pPr lvl="1"/>
                <a:r>
                  <a:rPr lang="zh-CN" altLang="en-US"/>
                  <a:t>取</a:t>
                </a:r>
                <a14:m>
                  <m:oMath xmlns:m="http://schemas.openxmlformats.org/officeDocument/2006/math">
                    <m:r>
                      <a:rPr lang="en-US" altLang="zh-CN" b="0" i="1" smtClean="0">
                        <a:latin typeface="Cambria Math" panose="02040503050406030204" pitchFamily="18" charset="0"/>
                      </a:rPr>
                      <m:t>𝑅</m:t>
                    </m:r>
                    <m:r>
                      <a:rPr lang="en-US" altLang="zh-CN" i="1">
                        <a:latin typeface="Cambria Math" panose="02040503050406030204" pitchFamily="18" charset="0"/>
                      </a:rPr>
                      <m:t>=</m:t>
                    </m:r>
                    <m:r>
                      <a:rPr lang="en-US" altLang="zh-CN" b="0" i="1" smtClean="0">
                        <a:latin typeface="Cambria Math" panose="02040503050406030204" pitchFamily="18" charset="0"/>
                      </a:rPr>
                      <m:t>0</m:t>
                    </m:r>
                  </m:oMath>
                </a14:m>
                <a:r>
                  <a:rPr lang="en-US" altLang="zh-CN"/>
                  <a:t>:</a:t>
                </a:r>
              </a:p>
              <a:p>
                <a:pPr lvl="1"/>
                <a:endParaRPr lang="en-US" altLang="zh-CN"/>
              </a:p>
              <a:p>
                <a:pPr lvl="1"/>
                <a:endParaRPr lang="en-US" altLang="zh-CN"/>
              </a:p>
              <a:p>
                <a:pPr lvl="1"/>
                <a:endParaRPr lang="en-US" altLang="zh-CN"/>
              </a:p>
              <a:p>
                <a:pPr lvl="1"/>
                <a:r>
                  <a:rPr lang="zh-CN" altLang="en-US"/>
                  <a:t>则电子电流连续方程变成了一个齐次偏微分方程：</a:t>
                </a:r>
                <a:endParaRPr lang="en-US" altLang="zh-CN"/>
              </a:p>
              <a:p>
                <a:pPr lvl="1"/>
                <a:endParaRPr lang="en-US" altLang="zh-CN"/>
              </a:p>
              <a:p>
                <a:pPr marL="481330" lvl="1" indent="0">
                  <a:buNone/>
                </a:pPr>
                <a:endParaRPr lang="en-US" altLang="zh-CN"/>
              </a:p>
              <a:p>
                <a:pPr lvl="1"/>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3"/>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nvGraphicFramePr>
        <p:xfrm>
          <a:off x="3468208" y="1876398"/>
          <a:ext cx="4108249" cy="1192718"/>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3"/>
                      <p:cNvPicPr/>
                      <p:nvPr/>
                    </p:nvPicPr>
                    <p:blipFill>
                      <a:blip r:embed="rId5"/>
                      <a:stretch>
                        <a:fillRect/>
                      </a:stretch>
                    </p:blipFill>
                    <p:spPr>
                      <a:xfrm>
                        <a:off x="3468208" y="1876398"/>
                        <a:ext cx="4108249" cy="1192718"/>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468208" y="3341885"/>
          <a:ext cx="4108248" cy="1192718"/>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6"/>
                      <p:cNvPicPr/>
                      <p:nvPr/>
                    </p:nvPicPr>
                    <p:blipFill>
                      <a:blip r:embed="rId7"/>
                      <a:stretch>
                        <a:fillRect/>
                      </a:stretch>
                    </p:blipFill>
                    <p:spPr>
                      <a:xfrm>
                        <a:off x="3468208" y="3341885"/>
                        <a:ext cx="4108248" cy="119271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649654" y="5134748"/>
          <a:ext cx="3706027" cy="1495607"/>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8"/>
                      <p:cNvPicPr/>
                      <p:nvPr/>
                    </p:nvPicPr>
                    <p:blipFill>
                      <a:blip r:embed="rId9"/>
                      <a:stretch>
                        <a:fillRect/>
                      </a:stretch>
                    </p:blipFill>
                    <p:spPr>
                      <a:xfrm>
                        <a:off x="3649654" y="5134748"/>
                        <a:ext cx="3706027" cy="1495607"/>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8567697" y="5110795"/>
          <a:ext cx="5378317" cy="1519560"/>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图片 10"/>
                      <p:cNvPicPr/>
                      <p:nvPr/>
                    </p:nvPicPr>
                    <p:blipFill>
                      <a:blip r:embed="rId11"/>
                      <a:stretch>
                        <a:fillRect/>
                      </a:stretch>
                    </p:blipFill>
                    <p:spPr>
                      <a:xfrm>
                        <a:off x="8567697" y="5110795"/>
                        <a:ext cx="5378317" cy="1519560"/>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Physics-based initial iterate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Mathematical derivation </a:t>
                </a:r>
                <a:r>
                  <a:rPr lang="zh-CN" altLang="en-US"/>
                  <a:t>数学推导</a:t>
                </a:r>
                <a:endParaRPr lang="en-US" altLang="zh-CN"/>
              </a:p>
              <a:p>
                <a:pPr lvl="1"/>
                <a:r>
                  <a:rPr lang="en-US" altLang="zh-CN"/>
                  <a:t>Let </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𝜙</m:t>
                            </m:r>
                          </m:e>
                        </m:acc>
                      </m:e>
                      <m:sub>
                        <m:r>
                          <a:rPr lang="en-US" altLang="zh-CN" b="0" i="1" smtClean="0">
                            <a:latin typeface="Cambria Math" panose="02040503050406030204" pitchFamily="18" charset="0"/>
                          </a:rPr>
                          <m:t>𝑛</m:t>
                        </m:r>
                      </m:sub>
                    </m:sSub>
                  </m:oMath>
                </a14:m>
                <a:r>
                  <a:rPr lang="en-US" altLang="zh-CN"/>
                  <a:t> and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𝜙</m:t>
                            </m:r>
                          </m:e>
                        </m:acc>
                      </m:e>
                      <m:sub>
                        <m:r>
                          <a:rPr lang="en-US" altLang="zh-CN" b="0" i="1" smtClean="0">
                            <a:latin typeface="Cambria Math" panose="02040503050406030204" pitchFamily="18" charset="0"/>
                          </a:rPr>
                          <m:t>𝑝</m:t>
                        </m:r>
                      </m:sub>
                    </m:sSub>
                  </m:oMath>
                </a14:m>
                <a:r>
                  <a:rPr lang="en-US" altLang="zh-CN"/>
                  <a:t> denote constant approximations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𝑛</m:t>
                        </m:r>
                      </m:sub>
                    </m:sSub>
                  </m:oMath>
                </a14:m>
                <a:r>
                  <a:rPr lang="en-US" altLang="zh-CN"/>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𝑝</m:t>
                        </m:r>
                      </m:sub>
                    </m:sSub>
                  </m:oMath>
                </a14:m>
                <a:r>
                  <a:rPr lang="en-US" altLang="zh-CN"/>
                  <a:t> on the region </a:t>
                </a:r>
                <a14:m>
                  <m:oMath xmlns:m="http://schemas.openxmlformats.org/officeDocument/2006/math">
                    <m:r>
                      <m:rPr>
                        <m:sty m:val="p"/>
                      </m:rPr>
                      <a:rPr lang="en-US" altLang="zh-CN" b="0" i="0" smtClean="0">
                        <a:latin typeface="Cambria Math" panose="02040503050406030204" pitchFamily="18" charset="0"/>
                      </a:rPr>
                      <m:t>Ω</m:t>
                    </m:r>
                  </m:oMath>
                </a14:m>
                <a:r>
                  <a:rPr lang="en-US" altLang="zh-CN"/>
                  <a:t>. Accordingly, the four constants can be given as:</a:t>
                </a:r>
              </a:p>
              <a:p>
                <a:pPr marL="481330" lvl="1" indent="0">
                  <a:buNone/>
                </a:pPr>
                <a:endParaRPr lang="en-US" altLang="zh-CN"/>
              </a:p>
              <a:p>
                <a:pPr lvl="1"/>
                <a:r>
                  <a:rPr lang="zh-CN" altLang="en-US"/>
                  <a:t>此时带入引入准费米能级的计算公式：</a:t>
                </a:r>
                <a:endParaRPr lang="en-US" altLang="zh-CN"/>
              </a:p>
              <a:p>
                <a:pPr marL="481330" lvl="1" indent="0">
                  <a:buNone/>
                </a:pPr>
                <a:endParaRPr lang="en-US" altLang="zh-CN"/>
              </a:p>
              <a:p>
                <a:pPr lvl="1"/>
                <a:r>
                  <a:rPr lang="zh-CN" altLang="en-US"/>
                  <a:t>带入原</a:t>
                </a:r>
                <a:r>
                  <a:rPr lang="en-US" altLang="zh-CN"/>
                  <a:t>Possion</a:t>
                </a:r>
                <a:r>
                  <a:rPr lang="zh-CN" altLang="en-US"/>
                  <a:t>方程：</a:t>
                </a:r>
                <a:endParaRPr lang="en-US" altLang="zh-CN"/>
              </a:p>
              <a:p>
                <a:pPr lvl="1"/>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3"/>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4881746" y="1884074"/>
          <a:ext cx="5239864" cy="622212"/>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4"/>
                      <p:cNvPicPr/>
                      <p:nvPr/>
                    </p:nvPicPr>
                    <p:blipFill>
                      <a:blip r:embed="rId5"/>
                      <a:stretch>
                        <a:fillRect/>
                      </a:stretch>
                    </p:blipFill>
                    <p:spPr>
                      <a:xfrm>
                        <a:off x="4881746" y="1884074"/>
                        <a:ext cx="5239864" cy="622212"/>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776422" y="3737770"/>
          <a:ext cx="7450511" cy="649343"/>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5"/>
                      <p:cNvPicPr/>
                      <p:nvPr/>
                    </p:nvPicPr>
                    <p:blipFill>
                      <a:blip r:embed="rId7"/>
                      <a:stretch>
                        <a:fillRect/>
                      </a:stretch>
                    </p:blipFill>
                    <p:spPr>
                      <a:xfrm>
                        <a:off x="3776422" y="3737770"/>
                        <a:ext cx="7450511" cy="649343"/>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4820274" y="2882602"/>
          <a:ext cx="4793556" cy="742769"/>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6"/>
                      <p:cNvPicPr/>
                      <p:nvPr/>
                    </p:nvPicPr>
                    <p:blipFill>
                      <a:blip r:embed="rId9"/>
                      <a:stretch>
                        <a:fillRect/>
                      </a:stretch>
                    </p:blipFill>
                    <p:spPr>
                      <a:xfrm>
                        <a:off x="4820274" y="2882602"/>
                        <a:ext cx="4793556" cy="742769"/>
                      </a:xfrm>
                      <a:prstGeom prst="rect">
                        <a:avLst/>
                      </a:prstGeom>
                    </p:spPr>
                  </p:pic>
                </p:oleObj>
              </mc:Fallback>
            </mc:AlternateContent>
          </a:graphicData>
        </a:graphic>
      </p:graphicFrame>
      <p:pic>
        <p:nvPicPr>
          <p:cNvPr id="13" name="图片 12"/>
          <p:cNvPicPr>
            <a:picLocks noChangeAspect="1"/>
          </p:cNvPicPr>
          <p:nvPr/>
        </p:nvPicPr>
        <p:blipFill>
          <a:blip r:embed="rId10"/>
          <a:stretch>
            <a:fillRect/>
          </a:stretch>
        </p:blipFill>
        <p:spPr>
          <a:xfrm>
            <a:off x="1303230" y="4376328"/>
            <a:ext cx="6315071" cy="2819444"/>
          </a:xfrm>
          <a:prstGeom prst="rect">
            <a:avLst/>
          </a:prstGeom>
        </p:spPr>
      </p:pic>
      <p:pic>
        <p:nvPicPr>
          <p:cNvPr id="8" name="图片 7"/>
          <p:cNvPicPr>
            <a:picLocks noChangeAspect="1"/>
          </p:cNvPicPr>
          <p:nvPr/>
        </p:nvPicPr>
        <p:blipFill rotWithShape="1">
          <a:blip r:embed="rId11"/>
          <a:srcRect r="13884"/>
          <a:stretch>
            <a:fillRect/>
          </a:stretch>
        </p:blipFill>
        <p:spPr>
          <a:xfrm>
            <a:off x="8602766" y="5736683"/>
            <a:ext cx="6108597" cy="929484"/>
          </a:xfrm>
          <a:prstGeom prst="rect">
            <a:avLst/>
          </a:prstGeom>
        </p:spPr>
      </p:pic>
      <p:pic>
        <p:nvPicPr>
          <p:cNvPr id="9" name="图片 8"/>
          <p:cNvPicPr>
            <a:picLocks noChangeAspect="1"/>
          </p:cNvPicPr>
          <p:nvPr/>
        </p:nvPicPr>
        <p:blipFill>
          <a:blip r:embed="rId12"/>
          <a:stretch>
            <a:fillRect/>
          </a:stretch>
        </p:blipFill>
        <p:spPr>
          <a:xfrm>
            <a:off x="8750259" y="6498425"/>
            <a:ext cx="4663849" cy="62522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Error Estimate</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a:t>求解方程形式为：</a:t>
                </a:r>
                <a:endParaRPr lang="en-US" altLang="zh-CN"/>
              </a:p>
              <a:p>
                <a:endParaRPr lang="en-US" altLang="zh-CN"/>
              </a:p>
              <a:p>
                <a:pPr marL="0" indent="0">
                  <a:buNone/>
                </a:pPr>
                <a:endParaRPr lang="en-US" altLang="zh-CN"/>
              </a:p>
              <a:p>
                <a:r>
                  <a:rPr lang="zh-CN" altLang="en-US"/>
                  <a:t>假设其可以写作</a:t>
                </a:r>
                <a:endParaRPr lang="en-US" altLang="zh-CN"/>
              </a:p>
              <a:p>
                <a:endParaRPr lang="en-US" altLang="zh-CN"/>
              </a:p>
              <a:p>
                <a:endParaRPr lang="en-US" altLang="zh-CN"/>
              </a:p>
              <a:p>
                <a:endParaRPr lang="en-US" altLang="zh-CN"/>
              </a:p>
              <a:p>
                <a:r>
                  <a:rPr lang="zh-CN" altLang="pt-BR"/>
                  <a:t>而本方法中省略了</a:t>
                </a:r>
                <a14:m>
                  <m:oMath xmlns:m="http://schemas.openxmlformats.org/officeDocument/2006/math">
                    <m:r>
                      <a:rPr lang="en-US" altLang="zh-CN" b="0" i="1" smtClean="0">
                        <a:latin typeface="Cambria Math" panose="02040503050406030204" pitchFamily="18" charset="0"/>
                      </a:rPr>
                      <m:t>𝑅</m:t>
                    </m:r>
                  </m:oMath>
                </a14:m>
                <a:r>
                  <a:rPr lang="zh-CN" altLang="pt-BR"/>
                  <a:t>后</a:t>
                </a:r>
                <a:r>
                  <a:rPr lang="zh-CN" altLang="en-US"/>
                  <a:t>可以写成：</a:t>
                </a:r>
                <a:endParaRPr lang="en-US" altLang="zh-CN"/>
              </a:p>
              <a:p>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3"/>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3821673" y="1246309"/>
          <a:ext cx="4706013" cy="1366263"/>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4"/>
                      <p:cNvPicPr/>
                      <p:nvPr/>
                    </p:nvPicPr>
                    <p:blipFill>
                      <a:blip r:embed="rId5"/>
                      <a:stretch>
                        <a:fillRect/>
                      </a:stretch>
                    </p:blipFill>
                    <p:spPr>
                      <a:xfrm>
                        <a:off x="3821673" y="1246309"/>
                        <a:ext cx="4706013" cy="136626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3149889" y="2528760"/>
          <a:ext cx="1312832" cy="455537"/>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6"/>
                      <p:cNvPicPr/>
                      <p:nvPr/>
                    </p:nvPicPr>
                    <p:blipFill>
                      <a:blip r:embed="rId7"/>
                      <a:stretch>
                        <a:fillRect/>
                      </a:stretch>
                    </p:blipFill>
                    <p:spPr>
                      <a:xfrm>
                        <a:off x="3149889" y="2528760"/>
                        <a:ext cx="1312832" cy="45553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821673" y="2984297"/>
          <a:ext cx="3933865" cy="1444251"/>
        </p:xfrm>
        <a:graphic>
          <a:graphicData uri="http://schemas.openxmlformats.org/presentationml/2006/ole">
            <mc:AlternateContent xmlns:mc="http://schemas.openxmlformats.org/markup-compatibility/2006">
              <mc:Choice xmlns:v="urn:schemas-microsoft-com:vml" Requires="v">
                <p:oleObj name="AxMath" r:id="rId8" imgW="1828800" imgH="1828800" progId="Equation.AxMath">
                  <p:embed/>
                </p:oleObj>
              </mc:Choice>
              <mc:Fallback>
                <p:oleObj name="AxMath" r:id="rId8" imgW="1828800" imgH="1828800" progId="Equation.AxMath">
                  <p:embed/>
                  <p:pic>
                    <p:nvPicPr>
                      <p:cNvPr id="0" name="图片 8"/>
                      <p:cNvPicPr/>
                      <p:nvPr/>
                    </p:nvPicPr>
                    <p:blipFill>
                      <a:blip r:embed="rId9"/>
                      <a:stretch>
                        <a:fillRect/>
                      </a:stretch>
                    </p:blipFill>
                    <p:spPr>
                      <a:xfrm>
                        <a:off x="3821673" y="2984297"/>
                        <a:ext cx="3933865" cy="1444251"/>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643219" y="5331260"/>
          <a:ext cx="4032214" cy="1299095"/>
        </p:xfrm>
        <a:graphic>
          <a:graphicData uri="http://schemas.openxmlformats.org/presentationml/2006/ole">
            <mc:AlternateContent xmlns:mc="http://schemas.openxmlformats.org/markup-compatibility/2006">
              <mc:Choice xmlns:v="urn:schemas-microsoft-com:vml" Requires="v">
                <p:oleObj name="AxMath" r:id="rId10" imgW="1828800" imgH="1828800" progId="Equation.AxMath">
                  <p:embed/>
                </p:oleObj>
              </mc:Choice>
              <mc:Fallback>
                <p:oleObj name="AxMath" r:id="rId10" imgW="1828800" imgH="1828800" progId="Equation.AxMath">
                  <p:embed/>
                  <p:pic>
                    <p:nvPicPr>
                      <p:cNvPr id="0" name="图片 10"/>
                      <p:cNvPicPr/>
                      <p:nvPr/>
                    </p:nvPicPr>
                    <p:blipFill>
                      <a:blip r:embed="rId11"/>
                      <a:stretch>
                        <a:fillRect/>
                      </a:stretch>
                    </p:blipFill>
                    <p:spPr>
                      <a:xfrm>
                        <a:off x="643219" y="5331260"/>
                        <a:ext cx="4032214" cy="1299095"/>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5539347" y="4538653"/>
          <a:ext cx="9024692" cy="2106450"/>
        </p:xfrm>
        <a:graphic>
          <a:graphicData uri="http://schemas.openxmlformats.org/presentationml/2006/ole">
            <mc:AlternateContent xmlns:mc="http://schemas.openxmlformats.org/markup-compatibility/2006">
              <mc:Choice xmlns:v="urn:schemas-microsoft-com:vml" Requires="v">
                <p:oleObj name="AxMath" r:id="rId12" imgW="1828800" imgH="1828800" progId="Equation.AxMath">
                  <p:embed/>
                </p:oleObj>
              </mc:Choice>
              <mc:Fallback>
                <p:oleObj name="AxMath" r:id="rId12" imgW="1828800" imgH="1828800" progId="Equation.AxMath">
                  <p:embed/>
                  <p:pic>
                    <p:nvPicPr>
                      <p:cNvPr id="0" name="图片 12"/>
                      <p:cNvPicPr/>
                      <p:nvPr/>
                    </p:nvPicPr>
                    <p:blipFill>
                      <a:blip r:embed="rId13"/>
                      <a:stretch>
                        <a:fillRect/>
                      </a:stretch>
                    </p:blipFill>
                    <p:spPr>
                      <a:xfrm>
                        <a:off x="5539347" y="4538653"/>
                        <a:ext cx="9024692" cy="2106450"/>
                      </a:xfrm>
                      <a:prstGeom prst="rect">
                        <a:avLst/>
                      </a:prstGeom>
                    </p:spPr>
                  </p:pic>
                </p:oleObj>
              </mc:Fallback>
            </mc:AlternateContent>
          </a:graphicData>
        </a:graphic>
      </p:graphicFrame>
      <p:sp>
        <p:nvSpPr>
          <p:cNvPr id="14" name="箭头: 右 9"/>
          <p:cNvSpPr/>
          <p:nvPr/>
        </p:nvSpPr>
        <p:spPr>
          <a:xfrm>
            <a:off x="4887046" y="5753724"/>
            <a:ext cx="637774" cy="49050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 </a:t>
            </a:r>
            <a:r>
              <a:rPr lang="en-US" altLang="zh-CN" b="1" i="1"/>
              <a:t>Numerical Examples</a:t>
            </a:r>
            <a:endParaRPr lang="zh-CN" altLang="en-US"/>
          </a:p>
        </p:txBody>
      </p:sp>
      <p:sp>
        <p:nvSpPr>
          <p:cNvPr id="3" name="内容占位符 2"/>
          <p:cNvSpPr>
            <a:spLocks noGrp="1"/>
          </p:cNvSpPr>
          <p:nvPr>
            <p:ph idx="1"/>
          </p:nvPr>
        </p:nvSpPr>
        <p:spPr>
          <a:xfrm>
            <a:off x="542924" y="1007270"/>
            <a:ext cx="6613655" cy="5494496"/>
          </a:xfrm>
        </p:spPr>
        <p:txBody>
          <a:bodyPr/>
          <a:lstStyle/>
          <a:p>
            <a:r>
              <a:rPr lang="en-US" altLang="zh-CN"/>
              <a:t>Compare results between the EBInit(the equilibrium-based initial iterate) and the PBInit(the </a:t>
            </a:r>
            <a:r>
              <a:rPr lang="en-US" altLang="zh-CN">
                <a:solidFill>
                  <a:srgbClr val="0070C0"/>
                </a:solidFill>
              </a:rPr>
              <a:t>physics-based initial iterate</a:t>
            </a:r>
            <a:r>
              <a:rPr lang="en-US" altLang="zh-CN"/>
              <a:t>).</a:t>
            </a:r>
          </a:p>
          <a:p>
            <a:endParaRPr lang="zh-CN" altLang="en-US"/>
          </a:p>
        </p:txBody>
      </p:sp>
      <p:pic>
        <p:nvPicPr>
          <p:cNvPr id="5" name="图片 4"/>
          <p:cNvPicPr>
            <a:picLocks noChangeAspect="1"/>
          </p:cNvPicPr>
          <p:nvPr/>
        </p:nvPicPr>
        <p:blipFill>
          <a:blip r:embed="rId2"/>
          <a:stretch>
            <a:fillRect/>
          </a:stretch>
        </p:blipFill>
        <p:spPr>
          <a:xfrm>
            <a:off x="872230" y="2396535"/>
            <a:ext cx="5822387" cy="2715966"/>
          </a:xfrm>
          <a:prstGeom prst="rect">
            <a:avLst/>
          </a:prstGeom>
        </p:spPr>
      </p:pic>
      <mc:AlternateContent xmlns:mc="http://schemas.openxmlformats.org/markup-compatibility/2006" xmlns:a14="http://schemas.microsoft.com/office/drawing/2010/main">
        <mc:Choice Requires="a14">
          <p:sp>
            <p:nvSpPr>
              <p:cNvPr id="6" name="内容占位符 2"/>
              <p:cNvSpPr txBox="1"/>
              <p:nvPr/>
            </p:nvSpPr>
            <p:spPr>
              <a:xfrm>
                <a:off x="6905855" y="1007269"/>
                <a:ext cx="7672925" cy="6211093"/>
              </a:xfrm>
              <a:prstGeom prst="rect">
                <a:avLst/>
              </a:prstGeom>
            </p:spPr>
            <p:txBody>
              <a:bodyPr vert="horz" lIns="91440" tIns="45720" rIns="91440" bIns="45720" rtlCol="0">
                <a:normAutofit/>
              </a:bodyPr>
              <a:lstStyle>
                <a:lvl1pPr marL="240665" indent="-240665" algn="l" defTabSz="962660" rtl="0" eaLnBrk="1" latinLnBrk="0" hangingPunct="1">
                  <a:lnSpc>
                    <a:spcPts val="2880"/>
                  </a:lnSpc>
                  <a:spcBef>
                    <a:spcPts val="105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1pPr>
                <a:lvl2pPr marL="72199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2pPr>
                <a:lvl3pPr marL="1203325"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3pPr>
                <a:lvl4pPr marL="168402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4pPr>
                <a:lvl5pPr marL="2165350" indent="-240665" algn="l" defTabSz="962660" rtl="0" eaLnBrk="1" latinLnBrk="0" hangingPunct="1">
                  <a:lnSpc>
                    <a:spcPct val="90000"/>
                  </a:lnSpc>
                  <a:spcBef>
                    <a:spcPts val="525"/>
                  </a:spcBef>
                  <a:buFont typeface="Arial" panose="020B0604020202020204" pitchFamily="34" charset="0"/>
                  <a:buChar char="•"/>
                  <a:defRPr sz="2400" kern="1200">
                    <a:solidFill>
                      <a:schemeClr val="tx1"/>
                    </a:solidFill>
                    <a:latin typeface="Times New Roman" panose="02020603050405020304" pitchFamily="18" charset="0"/>
                    <a:ea typeface="楷体" panose="02010609060101010101" pitchFamily="49" charset="-122"/>
                    <a:cs typeface="+mn-cs"/>
                  </a:defRPr>
                </a:lvl5pPr>
                <a:lvl6pPr marL="264668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6pPr>
                <a:lvl7pPr marL="312801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7pPr>
                <a:lvl8pPr marL="360934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8pPr>
                <a:lvl9pPr marL="4090670" indent="-240665" algn="l" defTabSz="962660" rtl="0" eaLnBrk="1" latinLnBrk="0" hangingPunct="1">
                  <a:lnSpc>
                    <a:spcPct val="90000"/>
                  </a:lnSpc>
                  <a:spcBef>
                    <a:spcPts val="525"/>
                  </a:spcBef>
                  <a:buFont typeface="Arial" panose="020B0604020202020204" pitchFamily="34" charset="0"/>
                  <a:buChar char="•"/>
                  <a:defRPr sz="1895" kern="1200">
                    <a:solidFill>
                      <a:schemeClr val="tx1"/>
                    </a:solidFill>
                    <a:latin typeface="+mn-lt"/>
                    <a:ea typeface="+mn-ea"/>
                    <a:cs typeface="+mn-cs"/>
                  </a:defRPr>
                </a:lvl9pPr>
              </a:lstStyle>
              <a:p>
                <a:r>
                  <a:rPr lang="en-US" altLang="zh-CN"/>
                  <a:t>The errors between PBInit and the solution for different voltages(</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oMath>
                </a14:m>
                <a:r>
                  <a:rPr lang="en-US" altLang="zh-CN"/>
                  <a:t> = 625,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a14:m>
                <a:r>
                  <a:rPr lang="en-US" altLang="zh-CN"/>
                  <a:t> = 1024,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3</m:t>
                        </m:r>
                      </m:sub>
                    </m:sSub>
                  </m:oMath>
                </a14:m>
                <a:r>
                  <a:rPr lang="en-US" altLang="zh-CN"/>
                  <a:t> = 2048) and grid scales.</a:t>
                </a:r>
              </a:p>
              <a:p>
                <a:endParaRPr lang="en-US" altLang="zh-CN"/>
              </a:p>
              <a:p>
                <a:endParaRPr lang="en-US" altLang="zh-CN"/>
              </a:p>
              <a:p>
                <a:pPr marL="0" indent="0">
                  <a:buNone/>
                </a:pPr>
                <a:endParaRPr lang="en-US" altLang="zh-CN"/>
              </a:p>
              <a:p>
                <a:pPr marL="0" indent="0">
                  <a:buNone/>
                </a:pPr>
                <a:endParaRPr lang="en-US" altLang="zh-CN"/>
              </a:p>
              <a:p>
                <a:r>
                  <a:rPr lang="en-US" altLang="zh-CN"/>
                  <a:t>Iteration numbers of PBInit and EBInit for 2D p-n junction</a:t>
                </a:r>
                <a:endParaRPr lang="zh-CN" altLang="en-US"/>
              </a:p>
            </p:txBody>
          </p:sp>
        </mc:Choice>
        <mc:Fallback xmlns="">
          <p:sp>
            <p:nvSpPr>
              <p:cNvPr id="6" name="内容占位符 2"/>
              <p:cNvSpPr txBox="1">
                <a:spLocks noRot="1" noChangeAspect="1" noMove="1" noResize="1" noEditPoints="1" noAdjustHandles="1" noChangeArrowheads="1" noChangeShapeType="1" noTextEdit="1"/>
              </p:cNvSpPr>
              <p:nvPr/>
            </p:nvSpPr>
            <p:spPr>
              <a:xfrm>
                <a:off x="6905855" y="1007269"/>
                <a:ext cx="7672925" cy="6211093"/>
              </a:xfrm>
              <a:prstGeom prst="rect">
                <a:avLst/>
              </a:prstGeom>
              <a:blipFill rotWithShape="1">
                <a:blip r:embed="rId3"/>
                <a:stretch>
                  <a:fillRect l="-3" t="-3" r="6" b="5"/>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7213040" y="2162188"/>
            <a:ext cx="6241753" cy="2188586"/>
          </a:xfrm>
          <a:prstGeom prst="rect">
            <a:avLst/>
          </a:prstGeom>
        </p:spPr>
      </p:pic>
      <p:pic>
        <p:nvPicPr>
          <p:cNvPr id="10" name="图片 9"/>
          <p:cNvPicPr>
            <a:picLocks noChangeAspect="1"/>
          </p:cNvPicPr>
          <p:nvPr/>
        </p:nvPicPr>
        <p:blipFill>
          <a:blip r:embed="rId5"/>
          <a:stretch>
            <a:fillRect/>
          </a:stretch>
        </p:blipFill>
        <p:spPr>
          <a:xfrm>
            <a:off x="7233280" y="4691546"/>
            <a:ext cx="6286230" cy="25268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边界表示法</a:t>
            </a:r>
            <a:r>
              <a:rPr lang="en-US" altLang="zh-CN"/>
              <a:t>(Boundary Representation)</a:t>
            </a:r>
            <a:endParaRPr lang="zh-CN" altLang="en-US"/>
          </a:p>
        </p:txBody>
      </p:sp>
      <p:sp>
        <p:nvSpPr>
          <p:cNvPr id="3" name="内容占位符 2"/>
          <p:cNvSpPr>
            <a:spLocks noGrp="1"/>
          </p:cNvSpPr>
          <p:nvPr>
            <p:ph idx="1"/>
          </p:nvPr>
        </p:nvSpPr>
        <p:spPr>
          <a:xfrm>
            <a:off x="621507" y="1208597"/>
            <a:ext cx="13078618" cy="5293167"/>
          </a:xfrm>
        </p:spPr>
        <p:txBody>
          <a:bodyPr/>
          <a:lstStyle/>
          <a:p>
            <a:r>
              <a:rPr lang="en-US" altLang="zh-CN"/>
              <a:t>BRep</a:t>
            </a:r>
            <a:r>
              <a:rPr lang="zh-CN" altLang="en-US"/>
              <a:t>中的拓扑信息：</a:t>
            </a:r>
            <a:r>
              <a:rPr lang="zh-CN" altLang="en-US" b="0" i="0">
                <a:solidFill>
                  <a:srgbClr val="121212"/>
                </a:solidFill>
                <a:effectLst/>
                <a:latin typeface="-apple-system"/>
              </a:rPr>
              <a:t>拓扑信息描述形体上的顶点、边、面的连接关系。</a:t>
            </a:r>
            <a:endParaRPr lang="en-US" altLang="zh-CN"/>
          </a:p>
          <a:p>
            <a:endParaRPr lang="zh-CN" altLang="en-US"/>
          </a:p>
        </p:txBody>
      </p:sp>
      <p:pic>
        <p:nvPicPr>
          <p:cNvPr id="12290" name="Picture 2" descr="Topology and Geometry in OpenCascade-Topology - eryar - C++博客"/>
          <p:cNvPicPr>
            <a:picLocks noChangeAspect="1" noChangeArrowheads="1"/>
          </p:cNvPicPr>
          <p:nvPr/>
        </p:nvPicPr>
        <p:blipFill rotWithShape="1">
          <a:blip r:embed="rId3">
            <a:extLst>
              <a:ext uri="{28A0092B-C50C-407E-A947-70E740481C1C}">
                <a14:useLocalDpi xmlns:a14="http://schemas.microsoft.com/office/drawing/2010/main" val="0"/>
              </a:ext>
            </a:extLst>
          </a:blip>
          <a:srcRect t="10564" b="7158"/>
          <a:stretch>
            <a:fillRect/>
          </a:stretch>
        </p:blipFill>
        <p:spPr bwMode="auto">
          <a:xfrm>
            <a:off x="546115" y="1624580"/>
            <a:ext cx="5994142" cy="18416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893169" y="1774092"/>
            <a:ext cx="2350323" cy="461665"/>
          </a:xfrm>
          <a:prstGeom prst="rect">
            <a:avLst/>
          </a:prstGeom>
          <a:noFill/>
        </p:spPr>
        <p:txBody>
          <a:bodyPr wrap="none" rtlCol="0">
            <a:spAutoFit/>
          </a:bodyPr>
          <a:lstStyle/>
          <a:p>
            <a:r>
              <a:rPr lang="zh-CN" altLang="en-US" sz="2400" b="1">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边的拓扑信息：</a:t>
            </a:r>
            <a:endParaRPr lang="en-US" altLang="zh-CN" sz="2400" b="1">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6893169" y="2308891"/>
          <a:ext cx="7469187" cy="1397000"/>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图片 5"/>
                      <p:cNvPicPr/>
                      <p:nvPr/>
                    </p:nvPicPr>
                    <p:blipFill>
                      <a:blip r:embed="rId5"/>
                      <a:stretch>
                        <a:fillRect/>
                      </a:stretch>
                    </p:blipFill>
                    <p:spPr>
                      <a:xfrm>
                        <a:off x="6893169" y="2308891"/>
                        <a:ext cx="7469187" cy="1397000"/>
                      </a:xfrm>
                      <a:prstGeom prst="rect">
                        <a:avLst/>
                      </a:prstGeom>
                    </p:spPr>
                  </p:pic>
                </p:oleObj>
              </mc:Fallback>
            </mc:AlternateContent>
          </a:graphicData>
        </a:graphic>
      </p:graphicFrame>
      <p:sp>
        <p:nvSpPr>
          <p:cNvPr id="7" name="文本框 6"/>
          <p:cNvSpPr txBox="1"/>
          <p:nvPr/>
        </p:nvSpPr>
        <p:spPr>
          <a:xfrm>
            <a:off x="6893169" y="3794670"/>
            <a:ext cx="2350323" cy="461665"/>
          </a:xfrm>
          <a:prstGeom prst="rect">
            <a:avLst/>
          </a:prstGeom>
          <a:noFill/>
        </p:spPr>
        <p:txBody>
          <a:bodyPr wrap="none" rtlCol="0">
            <a:spAutoFit/>
          </a:bodyPr>
          <a:lstStyle/>
          <a:p>
            <a:r>
              <a:rPr lang="zh-CN" altLang="en-US" sz="2400" b="1">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环的拓扑信息：</a:t>
            </a:r>
            <a:endParaRPr lang="en-US" altLang="zh-CN" sz="2400" b="1">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nvGraphicFramePr>
        <p:xfrm>
          <a:off x="6893169" y="4294331"/>
          <a:ext cx="3726015" cy="917872"/>
        </p:xfrm>
        <a:graphic>
          <a:graphicData uri="http://schemas.openxmlformats.org/presentationml/2006/ole">
            <mc:AlternateContent xmlns:mc="http://schemas.openxmlformats.org/markup-compatibility/2006">
              <mc:Choice xmlns:v="urn:schemas-microsoft-com:vml" Requires="v">
                <p:oleObj name="AxMath" r:id="rId6" imgW="1828800" imgH="1828800" progId="Equation.AxMath">
                  <p:embed/>
                </p:oleObj>
              </mc:Choice>
              <mc:Fallback>
                <p:oleObj name="AxMath" r:id="rId6" imgW="1828800" imgH="1828800" progId="Equation.AxMath">
                  <p:embed/>
                  <p:pic>
                    <p:nvPicPr>
                      <p:cNvPr id="0" name="图片 8"/>
                      <p:cNvPicPr/>
                      <p:nvPr/>
                    </p:nvPicPr>
                    <p:blipFill>
                      <a:blip r:embed="rId7"/>
                      <a:stretch>
                        <a:fillRect/>
                      </a:stretch>
                    </p:blipFill>
                    <p:spPr>
                      <a:xfrm>
                        <a:off x="6893169" y="4294331"/>
                        <a:ext cx="3726015" cy="917872"/>
                      </a:xfrm>
                      <a:prstGeom prst="rect">
                        <a:avLst/>
                      </a:prstGeom>
                    </p:spPr>
                  </p:pic>
                </p:oleObj>
              </mc:Fallback>
            </mc:AlternateContent>
          </a:graphicData>
        </a:graphic>
      </p:graphicFrame>
      <p:sp>
        <p:nvSpPr>
          <p:cNvPr id="10" name="文本框 9"/>
          <p:cNvSpPr txBox="1"/>
          <p:nvPr/>
        </p:nvSpPr>
        <p:spPr>
          <a:xfrm>
            <a:off x="1505167" y="3400173"/>
            <a:ext cx="3510898" cy="410882"/>
          </a:xfrm>
          <a:prstGeom prst="rect">
            <a:avLst/>
          </a:prstGeom>
          <a:noFill/>
        </p:spPr>
        <p:txBody>
          <a:bodyPr wrap="none" rtlCol="0">
            <a:spAutoFit/>
          </a:bodyPr>
          <a:lstStyle/>
          <a:p>
            <a:r>
              <a:rPr lang="en-US" altLang="zh-CN">
                <a:latin typeface="Times New Roman" panose="02020603050405020304" pitchFamily="18" charset="0"/>
                <a:ea typeface="楷体" panose="02010609060101010101" pitchFamily="49" charset="-122"/>
                <a:cs typeface="Times New Roman" panose="02020603050405020304" pitchFamily="18" charset="0"/>
              </a:rPr>
              <a:t>BRep</a:t>
            </a:r>
            <a:r>
              <a:rPr lang="zh-CN" altLang="en-US">
                <a:latin typeface="Times New Roman" panose="02020603050405020304" pitchFamily="18" charset="0"/>
                <a:ea typeface="楷体" panose="02010609060101010101" pitchFamily="49" charset="-122"/>
                <a:cs typeface="Times New Roman" panose="02020603050405020304" pitchFamily="18" charset="0"/>
              </a:rPr>
              <a:t>中由两个面组成的</a:t>
            </a:r>
            <a:r>
              <a:rPr lang="en-US" altLang="zh-CN">
                <a:latin typeface="Times New Roman" panose="02020603050405020304" pitchFamily="18" charset="0"/>
                <a:ea typeface="楷体" panose="02010609060101010101" pitchFamily="49" charset="-122"/>
                <a:cs typeface="Times New Roman" panose="02020603050405020304" pitchFamily="18" charset="0"/>
              </a:rPr>
              <a:t>shell</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AutoShape 4"/>
          <p:cNvSpPr>
            <a:spLocks noChangeAspect="1" noChangeArrowheads="1"/>
          </p:cNvSpPr>
          <p:nvPr/>
        </p:nvSpPr>
        <p:spPr bwMode="auto">
          <a:xfrm>
            <a:off x="7202488" y="34559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 name="AutoShape 6"/>
          <p:cNvSpPr>
            <a:spLocks noChangeAspect="1" noChangeArrowheads="1"/>
          </p:cNvSpPr>
          <p:nvPr/>
        </p:nvSpPr>
        <p:spPr bwMode="auto">
          <a:xfrm>
            <a:off x="7354888" y="3608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564" y="3913188"/>
            <a:ext cx="5327039" cy="3251293"/>
          </a:xfrm>
          <a:prstGeom prst="rect">
            <a:avLst/>
          </a:prstGeom>
        </p:spPr>
      </p:pic>
      <p:sp>
        <p:nvSpPr>
          <p:cNvPr id="14" name="云形 13"/>
          <p:cNvSpPr/>
          <p:nvPr/>
        </p:nvSpPr>
        <p:spPr>
          <a:xfrm>
            <a:off x="7354888" y="5250199"/>
            <a:ext cx="4799189" cy="1680308"/>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a:latin typeface="楷体" panose="02010609060101010101" pitchFamily="49" charset="-122"/>
                <a:ea typeface="楷体" panose="02010609060101010101" pitchFamily="49" charset="-122"/>
              </a:rPr>
              <a:t>支持几何约束表示、特征表示、非几何表示以及高效的局部操作。</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 y="209550"/>
            <a:ext cx="11051381" cy="669131"/>
          </a:xfrm>
        </p:spPr>
        <p:txBody>
          <a:bodyPr>
            <a:normAutofit fontScale="90000"/>
          </a:bodyPr>
          <a:lstStyle/>
          <a:p>
            <a:r>
              <a:rPr lang="en-US" altLang="zh-CN"/>
              <a:t>A physics-based strategy for choosing initial iterate for solving drift-diffusion equations: </a:t>
            </a:r>
            <a:r>
              <a:rPr lang="en-US" altLang="zh-CN" b="1" i="1"/>
              <a:t>Finite volume discretization &amp; Scharfetter-Gummel </a:t>
            </a: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a:t>Finite volume discretization for the drift-diffusion equations:</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en-US" altLang="zh-CN"/>
                  <a:t>Integrate both sides of on the control volume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oMath>
                </a14:m>
                <a:r>
                  <a:rPr lang="en-US" altLang="zh-CN"/>
                  <a:t>, one obtains</a:t>
                </a:r>
              </a:p>
              <a:p>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3"/>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1081087" y="1474787"/>
          <a:ext cx="9879013" cy="3389313"/>
        </p:xfrm>
        <a:graphic>
          <a:graphicData uri="http://schemas.openxmlformats.org/presentationml/2006/ole">
            <mc:AlternateContent xmlns:mc="http://schemas.openxmlformats.org/markup-compatibility/2006">
              <mc:Choice xmlns:v="urn:schemas-microsoft-com:vml" Requires="v">
                <p:oleObj name="AxMath" r:id="rId4" imgW="1828800" imgH="1828800" progId="Equation.AxMath">
                  <p:embed/>
                </p:oleObj>
              </mc:Choice>
              <mc:Fallback>
                <p:oleObj name="AxMath" r:id="rId4" imgW="1828800" imgH="1828800" progId="Equation.AxMath">
                  <p:embed/>
                  <p:pic>
                    <p:nvPicPr>
                      <p:cNvPr id="0" name="对象 3"/>
                      <p:cNvPicPr/>
                      <p:nvPr/>
                    </p:nvPicPr>
                    <p:blipFill>
                      <a:blip r:embed="rId5"/>
                      <a:stretch>
                        <a:fillRect/>
                      </a:stretch>
                    </p:blipFill>
                    <p:spPr>
                      <a:xfrm>
                        <a:off x="1081087" y="1474787"/>
                        <a:ext cx="9879013" cy="3389313"/>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2533644" y="5597522"/>
            <a:ext cx="2399804" cy="753271"/>
          </a:xfrm>
          <a:prstGeom prst="rect">
            <a:avLst/>
          </a:prstGeom>
        </p:spPr>
      </p:pic>
      <p:sp>
        <p:nvSpPr>
          <p:cNvPr id="7" name="箭头: 右 6"/>
          <p:cNvSpPr/>
          <p:nvPr/>
        </p:nvSpPr>
        <p:spPr>
          <a:xfrm>
            <a:off x="5536406" y="5743576"/>
            <a:ext cx="835819" cy="467517"/>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7"/>
          <a:stretch>
            <a:fillRect/>
          </a:stretch>
        </p:blipFill>
        <p:spPr>
          <a:xfrm>
            <a:off x="6809867" y="5550690"/>
            <a:ext cx="2792304" cy="904244"/>
          </a:xfrm>
          <a:prstGeom prst="rect">
            <a:avLst/>
          </a:prstGeom>
        </p:spPr>
      </p:pic>
      <p:pic>
        <p:nvPicPr>
          <p:cNvPr id="11" name="图片 10"/>
          <p:cNvPicPr>
            <a:picLocks noChangeAspect="1"/>
          </p:cNvPicPr>
          <p:nvPr/>
        </p:nvPicPr>
        <p:blipFill rotWithShape="1">
          <a:blip r:embed="rId8"/>
          <a:srcRect l="46458" b="-12400"/>
          <a:stretch>
            <a:fillRect/>
          </a:stretch>
        </p:blipFill>
        <p:spPr>
          <a:xfrm>
            <a:off x="9087975" y="5505979"/>
            <a:ext cx="1028391" cy="995787"/>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 physics-based strategy for choosing initial iterate for solving drift-diffusion equations</a:t>
            </a:r>
            <a:endParaRPr lang="zh-CN" altLang="en-US"/>
          </a:p>
        </p:txBody>
      </p:sp>
      <p:sp>
        <p:nvSpPr>
          <p:cNvPr id="3" name="内容占位符 2"/>
          <p:cNvSpPr>
            <a:spLocks noGrp="1"/>
          </p:cNvSpPr>
          <p:nvPr>
            <p:ph idx="1"/>
          </p:nvPr>
        </p:nvSpPr>
        <p:spPr/>
        <p:txBody>
          <a:bodyPr/>
          <a:lstStyle/>
          <a:p>
            <a:r>
              <a:rPr lang="en-US" altLang="zh-CN"/>
              <a:t>Basic Gummel method:                                                   </a:t>
            </a:r>
          </a:p>
          <a:p>
            <a:endParaRPr lang="zh-CN" altLang="en-US"/>
          </a:p>
        </p:txBody>
      </p:sp>
      <p:graphicFrame>
        <p:nvGraphicFramePr>
          <p:cNvPr id="4" name="对象 3"/>
          <p:cNvGraphicFramePr>
            <a:graphicFrameLocks noChangeAspect="1"/>
          </p:cNvGraphicFramePr>
          <p:nvPr/>
        </p:nvGraphicFramePr>
        <p:xfrm>
          <a:off x="4302408" y="1007270"/>
          <a:ext cx="1551781" cy="1305502"/>
        </p:xfrm>
        <a:graphic>
          <a:graphicData uri="http://schemas.openxmlformats.org/presentationml/2006/ole">
            <mc:AlternateContent xmlns:mc="http://schemas.openxmlformats.org/markup-compatibility/2006">
              <mc:Choice xmlns:v="urn:schemas-microsoft-com:vml" Requires="v">
                <p:oleObj name="AxMath" r:id="rId2" imgW="1828800" imgH="1828800" progId="Equation.AxMath">
                  <p:embed/>
                </p:oleObj>
              </mc:Choice>
              <mc:Fallback>
                <p:oleObj name="AxMath" r:id="rId2" imgW="1828800" imgH="1828800" progId="Equation.AxMath">
                  <p:embed/>
                  <p:pic>
                    <p:nvPicPr>
                      <p:cNvPr id="0" name="图片 4"/>
                      <p:cNvPicPr/>
                      <p:nvPr/>
                    </p:nvPicPr>
                    <p:blipFill>
                      <a:blip r:embed="rId3"/>
                      <a:stretch>
                        <a:fillRect/>
                      </a:stretch>
                    </p:blipFill>
                    <p:spPr>
                      <a:xfrm>
                        <a:off x="4302408" y="1007270"/>
                        <a:ext cx="1551781" cy="1305502"/>
                      </a:xfrm>
                      <a:prstGeom prst="rect">
                        <a:avLst/>
                      </a:prstGeom>
                    </p:spPr>
                  </p:pic>
                </p:oleObj>
              </mc:Fallback>
            </mc:AlternateContent>
          </a:graphicData>
        </a:graphic>
      </p:graphicFrame>
      <p:pic>
        <p:nvPicPr>
          <p:cNvPr id="6" name="图片 5"/>
          <p:cNvPicPr>
            <a:picLocks noChangeAspect="1"/>
          </p:cNvPicPr>
          <p:nvPr/>
        </p:nvPicPr>
        <p:blipFill>
          <a:blip r:embed="rId4"/>
          <a:stretch>
            <a:fillRect/>
          </a:stretch>
        </p:blipFill>
        <p:spPr>
          <a:xfrm>
            <a:off x="621507" y="2516097"/>
            <a:ext cx="6000773" cy="3341642"/>
          </a:xfrm>
          <a:prstGeom prst="rect">
            <a:avLst/>
          </a:prstGeom>
        </p:spPr>
      </p:pic>
      <p:pic>
        <p:nvPicPr>
          <p:cNvPr id="8" name="图片 7"/>
          <p:cNvPicPr>
            <a:picLocks noChangeAspect="1"/>
          </p:cNvPicPr>
          <p:nvPr/>
        </p:nvPicPr>
        <p:blipFill>
          <a:blip r:embed="rId5"/>
          <a:stretch>
            <a:fillRect/>
          </a:stretch>
        </p:blipFill>
        <p:spPr>
          <a:xfrm>
            <a:off x="7604873" y="2516097"/>
            <a:ext cx="6415135" cy="4702266"/>
          </a:xfrm>
          <a:prstGeom prst="rect">
            <a:avLst/>
          </a:prstGeom>
        </p:spPr>
      </p:pic>
      <p:pic>
        <p:nvPicPr>
          <p:cNvPr id="10" name="图片 9"/>
          <p:cNvPicPr>
            <a:picLocks noChangeAspect="1"/>
          </p:cNvPicPr>
          <p:nvPr/>
        </p:nvPicPr>
        <p:blipFill rotWithShape="1">
          <a:blip r:embed="rId6"/>
          <a:srcRect t="25837" b="20222"/>
          <a:stretch>
            <a:fillRect/>
          </a:stretch>
        </p:blipFill>
        <p:spPr>
          <a:xfrm>
            <a:off x="7868220" y="1547812"/>
            <a:ext cx="5033391" cy="498401"/>
          </a:xfrm>
          <a:prstGeom prst="rect">
            <a:avLst/>
          </a:prstGeom>
        </p:spPr>
      </p:pic>
      <p:sp>
        <p:nvSpPr>
          <p:cNvPr id="11" name="文本框 10"/>
          <p:cNvSpPr txBox="1"/>
          <p:nvPr/>
        </p:nvSpPr>
        <p:spPr>
          <a:xfrm>
            <a:off x="7433420" y="1007270"/>
            <a:ext cx="3911584" cy="461665"/>
          </a:xfrm>
          <a:prstGeom prst="rect">
            <a:avLst/>
          </a:prstGeom>
          <a:noFill/>
        </p:spPr>
        <p:txBody>
          <a:bodyPr wrap="none" rtlCol="0">
            <a:spAutoFit/>
          </a:bodyPr>
          <a:lstStyle/>
          <a:p>
            <a:pPr marL="342900" indent="-342900">
              <a:buFont typeface="Arial" panose="020B0604020202020204" pitchFamily="34" charset="0"/>
              <a:buChar char="•"/>
            </a:pPr>
            <a:r>
              <a:rPr lang="en-US" altLang="zh-CN" sz="2400">
                <a:latin typeface="Times New Roman" panose="02020603050405020304" pitchFamily="18" charset="0"/>
                <a:ea typeface="楷体" panose="02010609060101010101" pitchFamily="49" charset="-122"/>
              </a:rPr>
              <a:t>Improved</a:t>
            </a:r>
            <a:r>
              <a:rPr lang="en-US" altLang="zh-CN"/>
              <a:t> </a:t>
            </a:r>
            <a:r>
              <a:rPr lang="en-US" altLang="zh-CN" sz="2400">
                <a:latin typeface="Times New Roman" panose="02020603050405020304" pitchFamily="18" charset="0"/>
                <a:cs typeface="Times New Roman" panose="02020603050405020304" pitchFamily="18" charset="0"/>
              </a:rPr>
              <a:t>Gummel method</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a:t>Thanks for listening!</a:t>
            </a:r>
            <a:endParaRPr lang="zh-CN" altLang="en-US"/>
          </a:p>
        </p:txBody>
      </p:sp>
      <p:sp>
        <p:nvSpPr>
          <p:cNvPr id="7" name="副标题 6"/>
          <p:cNvSpPr>
            <a:spLocks noGrp="1"/>
          </p:cNvSpPr>
          <p:nvPr>
            <p:ph type="subTitle" idx="1"/>
          </p:nvPr>
        </p:nvSpPr>
        <p:spPr/>
        <p:txBody>
          <a:bodyPr/>
          <a:lstStyle/>
          <a:p>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b="1">
                <a:solidFill>
                  <a:srgbClr val="0070C0"/>
                </a:solidFill>
              </a:rPr>
              <a:t>Weekly Report</a:t>
            </a:r>
          </a:p>
        </p:txBody>
      </p:sp>
      <p:sp>
        <p:nvSpPr>
          <p:cNvPr id="5" name="副标题 4"/>
          <p:cNvSpPr>
            <a:spLocks noGrp="1"/>
          </p:cNvSpPr>
          <p:nvPr>
            <p:ph type="subTitle" idx="1"/>
          </p:nvPr>
        </p:nvSpPr>
        <p:spPr/>
        <p:txBody>
          <a:bodyPr/>
          <a:lstStyle/>
          <a:p>
            <a:r>
              <a:rPr lang="en-US" altLang="zh-CN"/>
              <a:t>—— Carrier Generation and Recombination Model</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Carrier Generation and Recombination Model</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a:t>Basic Semi-conductor Equation:</a:t>
                </a:r>
              </a:p>
              <a:p>
                <a:endParaRPr lang="en-US" altLang="zh-CN"/>
              </a:p>
              <a:p>
                <a:endParaRPr lang="en-US" altLang="zh-CN"/>
              </a:p>
              <a:p>
                <a:endParaRPr lang="en-US" altLang="zh-CN"/>
              </a:p>
              <a:p>
                <a:endParaRPr lang="en-US" altLang="zh-CN"/>
              </a:p>
              <a:p>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oMath>
                </a14:m>
                <a:endParaRPr lang="en-US" altLang="zh-CN"/>
              </a:p>
              <a:p>
                <a14:m>
                  <m:oMath xmlns:m="http://schemas.openxmlformats.org/officeDocument/2006/math">
                    <m:r>
                      <a:rPr lang="en-US" altLang="zh-CN" b="0" i="1" smtClean="0">
                        <a:latin typeface="Cambria Math" panose="02040503050406030204" pitchFamily="18" charset="0"/>
                      </a:rPr>
                      <m:t>𝑈</m:t>
                    </m:r>
                  </m:oMath>
                </a14:m>
                <a:r>
                  <a:rPr lang="en-US" altLang="zh-CN"/>
                  <a:t>: Recombination rate   </a:t>
                </a:r>
                <a:r>
                  <a:rPr lang="zh-CN" altLang="en-US"/>
                  <a:t>单位时间、单位体积内复合掉的电子</a:t>
                </a:r>
                <a:r>
                  <a:rPr lang="en-US" altLang="zh-CN"/>
                  <a:t>-</a:t>
                </a:r>
                <a:r>
                  <a:rPr lang="zh-CN" altLang="en-US"/>
                  <a:t>空穴对</a:t>
                </a:r>
                <a:endParaRPr lang="en-US" altLang="zh-CN"/>
              </a:p>
              <a:p>
                <a14:m>
                  <m:oMath xmlns:m="http://schemas.openxmlformats.org/officeDocument/2006/math">
                    <m:r>
                      <a:rPr lang="en-US" altLang="zh-CN" b="0" i="1" smtClean="0">
                        <a:latin typeface="Cambria Math" panose="02040503050406030204" pitchFamily="18" charset="0"/>
                      </a:rPr>
                      <m:t>𝐺</m:t>
                    </m:r>
                  </m:oMath>
                </a14:m>
                <a:r>
                  <a:rPr lang="en-US" altLang="zh-CN"/>
                  <a:t>: Generation rate          </a:t>
                </a:r>
                <a:r>
                  <a:rPr lang="zh-CN" altLang="en-US"/>
                  <a:t>单位时间、单位体积内产生的电子</a:t>
                </a:r>
                <a:r>
                  <a:rPr lang="en-US" altLang="zh-CN"/>
                  <a:t>-</a:t>
                </a:r>
                <a:r>
                  <a:rPr lang="zh-CN" altLang="en-US"/>
                  <a:t>空穴对</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02" t="-122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94080" y="1464310"/>
            <a:ext cx="7685405" cy="171386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Carrier Generation and Recombination Model</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a:t>半导体的准热平衡态：非平衡态体系中</a:t>
                </a:r>
                <a:r>
                  <a:rPr lang="en-US" altLang="zh-CN"/>
                  <a:t>,</a:t>
                </a:r>
                <a:r>
                  <a:rPr lang="zh-CN" altLang="en-US"/>
                  <a:t>通过载流子与 晶格的相互作用，导带电子子系统和价带 空穴子系统分别很快与晶格达到。</a:t>
                </a:r>
                <a:r>
                  <a:rPr lang="zh-CN" altLang="en-US">
                    <a:solidFill>
                      <a:srgbClr val="000000"/>
                    </a:solidFill>
                    <a:effectLst/>
                    <a:latin typeface="GBK-Song54"/>
                  </a:rPr>
                  <a:t>认</a:t>
                </a:r>
                <a:r>
                  <a:rPr lang="zh-CN" altLang="en-US">
                    <a:solidFill>
                      <a:srgbClr val="000000"/>
                    </a:solidFill>
                    <a:effectLst/>
                    <a:latin typeface="GBK-Song58"/>
                  </a:rPr>
                  <a:t>为</a:t>
                </a:r>
                <a:r>
                  <a:rPr lang="zh-CN" altLang="en-US">
                    <a:solidFill>
                      <a:srgbClr val="000000"/>
                    </a:solidFill>
                    <a:effectLst/>
                    <a:latin typeface="GBK-Song40"/>
                  </a:rPr>
                  <a:t>导</a:t>
                </a:r>
                <a:r>
                  <a:rPr lang="zh-CN" altLang="en-US">
                    <a:solidFill>
                      <a:srgbClr val="000000"/>
                    </a:solidFill>
                    <a:effectLst/>
                    <a:latin typeface="GBK-Song39"/>
                  </a:rPr>
                  <a:t>带</a:t>
                </a:r>
                <a:r>
                  <a:rPr lang="zh-CN" altLang="en-US">
                    <a:solidFill>
                      <a:srgbClr val="000000"/>
                    </a:solidFill>
                    <a:effectLst/>
                    <a:latin typeface="GBK-Song40"/>
                  </a:rPr>
                  <a:t>电</a:t>
                </a:r>
                <a:r>
                  <a:rPr lang="zh-CN" altLang="en-US">
                    <a:solidFill>
                      <a:srgbClr val="000000"/>
                    </a:solidFill>
                    <a:effectLst/>
                    <a:latin typeface="GBK-Song65"/>
                  </a:rPr>
                  <a:t>子</a:t>
                </a:r>
                <a:r>
                  <a:rPr lang="zh-CN" altLang="en-US">
                    <a:solidFill>
                      <a:srgbClr val="000000"/>
                    </a:solidFill>
                    <a:effectLst/>
                    <a:latin typeface="GBK-Song59"/>
                  </a:rPr>
                  <a:t>系</a:t>
                </a:r>
                <a:r>
                  <a:rPr lang="zh-CN" altLang="en-US">
                    <a:solidFill>
                      <a:srgbClr val="000000"/>
                    </a:solidFill>
                    <a:effectLst/>
                    <a:latin typeface="GBK-Song57"/>
                  </a:rPr>
                  <a:t>统</a:t>
                </a:r>
                <a:r>
                  <a:rPr lang="zh-CN" altLang="en-US">
                    <a:solidFill>
                      <a:srgbClr val="000000"/>
                    </a:solidFill>
                    <a:effectLst/>
                    <a:latin typeface="GBK-Song37"/>
                  </a:rPr>
                  <a:t>本</a:t>
                </a:r>
                <a:r>
                  <a:rPr lang="zh-CN" altLang="en-US">
                    <a:solidFill>
                      <a:srgbClr val="000000"/>
                    </a:solidFill>
                    <a:effectLst/>
                    <a:latin typeface="GBK-Song55"/>
                  </a:rPr>
                  <a:t>身</a:t>
                </a:r>
                <a:r>
                  <a:rPr lang="zh-CN" altLang="en-US">
                    <a:solidFill>
                      <a:srgbClr val="000000"/>
                    </a:solidFill>
                    <a:effectLst/>
                    <a:latin typeface="GBK-Song43"/>
                  </a:rPr>
                  <a:t>和</a:t>
                </a:r>
                <a:r>
                  <a:rPr lang="zh-CN" altLang="en-US">
                    <a:solidFill>
                      <a:srgbClr val="000000"/>
                    </a:solidFill>
                    <a:effectLst/>
                    <a:latin typeface="GBK-Song45"/>
                  </a:rPr>
                  <a:t>价</a:t>
                </a:r>
                <a:r>
                  <a:rPr lang="zh-CN" altLang="en-US">
                    <a:solidFill>
                      <a:srgbClr val="000000"/>
                    </a:solidFill>
                    <a:effectLst/>
                    <a:latin typeface="GBK-Song39"/>
                  </a:rPr>
                  <a:t>带</a:t>
                </a:r>
                <a:r>
                  <a:rPr lang="zh-CN" altLang="en-US">
                    <a:solidFill>
                      <a:srgbClr val="000000"/>
                    </a:solidFill>
                    <a:effectLst/>
                    <a:latin typeface="GBK-Song47"/>
                  </a:rPr>
                  <a:t>空</a:t>
                </a:r>
                <a:r>
                  <a:rPr lang="zh-CN" altLang="en-US">
                    <a:solidFill>
                      <a:srgbClr val="000000"/>
                    </a:solidFill>
                    <a:effectLst/>
                    <a:latin typeface="GBK-Song60"/>
                  </a:rPr>
                  <a:t>穴</a:t>
                </a:r>
                <a:r>
                  <a:rPr lang="zh-CN" altLang="en-US">
                    <a:solidFill>
                      <a:srgbClr val="000000"/>
                    </a:solidFill>
                    <a:effectLst/>
                    <a:latin typeface="GBK-Song59"/>
                  </a:rPr>
                  <a:t>系</a:t>
                </a:r>
                <a:r>
                  <a:rPr lang="zh-CN" altLang="en-US">
                    <a:solidFill>
                      <a:srgbClr val="000000"/>
                    </a:solidFill>
                    <a:effectLst/>
                    <a:latin typeface="GBK-Song57"/>
                  </a:rPr>
                  <a:t>统</a:t>
                </a:r>
                <a:r>
                  <a:rPr lang="zh-CN" altLang="en-US">
                    <a:solidFill>
                      <a:srgbClr val="000000"/>
                    </a:solidFill>
                    <a:effectLst/>
                    <a:latin typeface="GBK-Song37"/>
                  </a:rPr>
                  <a:t>本</a:t>
                </a:r>
                <a:r>
                  <a:rPr lang="zh-CN" altLang="en-US">
                    <a:solidFill>
                      <a:srgbClr val="000000"/>
                    </a:solidFill>
                    <a:effectLst/>
                    <a:latin typeface="GBK-Song55"/>
                  </a:rPr>
                  <a:t>身</a:t>
                </a:r>
                <a:r>
                  <a:rPr lang="zh-CN" altLang="en-US">
                    <a:solidFill>
                      <a:srgbClr val="000000"/>
                    </a:solidFill>
                    <a:effectLst/>
                    <a:latin typeface="GBK-Song26"/>
                  </a:rPr>
                  <a:t>，</a:t>
                </a:r>
                <a:r>
                  <a:rPr lang="zh-CN" altLang="en-US">
                    <a:solidFill>
                      <a:srgbClr val="000000"/>
                    </a:solidFill>
                    <a:effectLst/>
                    <a:latin typeface="GBK-Song42"/>
                  </a:rPr>
                  <a:t>各</a:t>
                </a:r>
                <a:r>
                  <a:rPr lang="zh-CN" altLang="en-US">
                    <a:solidFill>
                      <a:srgbClr val="000000"/>
                    </a:solidFill>
                    <a:effectLst/>
                    <a:latin typeface="GBK-Song65"/>
                  </a:rPr>
                  <a:t>自</a:t>
                </a:r>
                <a:r>
                  <a:rPr lang="zh-CN" altLang="en-US">
                    <a:solidFill>
                      <a:srgbClr val="000000"/>
                    </a:solidFill>
                    <a:effectLst/>
                    <a:latin typeface="GBK-Song54"/>
                  </a:rPr>
                  <a:t>仍</a:t>
                </a:r>
                <a:r>
                  <a:rPr lang="zh-CN" altLang="en-US">
                    <a:solidFill>
                      <a:srgbClr val="000000"/>
                    </a:solidFill>
                    <a:effectLst/>
                    <a:latin typeface="GBK-Song41"/>
                  </a:rPr>
                  <a:t>符</a:t>
                </a:r>
                <a:r>
                  <a:rPr lang="zh-CN" altLang="en-US">
                    <a:solidFill>
                      <a:srgbClr val="000000"/>
                    </a:solidFill>
                    <a:effectLst/>
                    <a:latin typeface="GBK-Song43"/>
                  </a:rPr>
                  <a:t>合</a:t>
                </a:r>
                <a:r>
                  <a:rPr lang="en-US" altLang="zh-CN">
                    <a:solidFill>
                      <a:srgbClr val="000000"/>
                    </a:solidFill>
                    <a:effectLst/>
                    <a:latin typeface="NimbusRomNo9L-Regu"/>
                  </a:rPr>
                  <a:t>Boltzmann</a:t>
                </a:r>
                <a:r>
                  <a:rPr lang="zh-CN" altLang="en-US">
                    <a:solidFill>
                      <a:srgbClr val="000000"/>
                    </a:solidFill>
                    <a:effectLst/>
                    <a:latin typeface="GBK-Song41"/>
                  </a:rPr>
                  <a:t>分</a:t>
                </a:r>
                <a:r>
                  <a:rPr lang="zh-CN" altLang="en-US">
                    <a:solidFill>
                      <a:srgbClr val="000000"/>
                    </a:solidFill>
                    <a:effectLst/>
                    <a:latin typeface="GBK-Song37"/>
                  </a:rPr>
                  <a:t>布</a:t>
                </a:r>
                <a:r>
                  <a:rPr lang="zh-CN" altLang="en-US">
                    <a:solidFill>
                      <a:srgbClr val="000000"/>
                    </a:solidFill>
                    <a:effectLst/>
                    <a:latin typeface="GBK-Song44"/>
                  </a:rPr>
                  <a:t>或</a:t>
                </a:r>
                <a:r>
                  <a:rPr lang="zh-CN" altLang="en-US">
                    <a:solidFill>
                      <a:srgbClr val="000000"/>
                    </a:solidFill>
                    <a:effectLst/>
                    <a:latin typeface="GBK-Song63"/>
                  </a:rPr>
                  <a:t>者</a:t>
                </a:r>
                <a:r>
                  <a:rPr lang="zh-CN" altLang="en-US">
                    <a:solidFill>
                      <a:srgbClr val="000000"/>
                    </a:solidFill>
                    <a:effectLst/>
                    <a:latin typeface="GBK-Song41"/>
                  </a:rPr>
                  <a:t>费</a:t>
                </a:r>
                <a:r>
                  <a:rPr lang="zh-CN" altLang="en-US">
                    <a:solidFill>
                      <a:srgbClr val="000000"/>
                    </a:solidFill>
                    <a:effectLst/>
                    <a:latin typeface="GBK-Song50"/>
                  </a:rPr>
                  <a:t>米</a:t>
                </a:r>
                <a:r>
                  <a:rPr lang="zh-CN" altLang="en-US">
                    <a:solidFill>
                      <a:srgbClr val="000000"/>
                    </a:solidFill>
                    <a:effectLst/>
                    <a:latin typeface="GBK-Song41"/>
                  </a:rPr>
                  <a:t>分</a:t>
                </a:r>
                <a:r>
                  <a:rPr lang="zh-CN" altLang="en-US">
                    <a:solidFill>
                      <a:srgbClr val="000000"/>
                    </a:solidFill>
                    <a:effectLst/>
                    <a:latin typeface="GBK-Song37"/>
                  </a:rPr>
                  <a:t>布</a:t>
                </a:r>
                <a:r>
                  <a:rPr lang="zh-CN" altLang="en-US">
                    <a:solidFill>
                      <a:srgbClr val="000000"/>
                    </a:solidFill>
                    <a:effectLst/>
                    <a:latin typeface="GBK-Song26"/>
                  </a:rPr>
                  <a:t>，</a:t>
                </a:r>
                <a:r>
                  <a:rPr lang="zh-CN" altLang="en-US">
                    <a:solidFill>
                      <a:srgbClr val="000000"/>
                    </a:solidFill>
                    <a:effectLst/>
                    <a:latin typeface="GBK-Song42"/>
                  </a:rPr>
                  <a:t>各</a:t>
                </a:r>
                <a:r>
                  <a:rPr lang="zh-CN" altLang="en-US"/>
                  <a:t>平衡</a:t>
                </a:r>
                <a:r>
                  <a:rPr lang="zh-CN" altLang="en-US">
                    <a:solidFill>
                      <a:srgbClr val="000000"/>
                    </a:solidFill>
                    <a:effectLst/>
                    <a:latin typeface="GBK-Song65"/>
                  </a:rPr>
                  <a:t>自</a:t>
                </a:r>
                <a:r>
                  <a:rPr lang="zh-CN" altLang="en-US">
                    <a:solidFill>
                      <a:srgbClr val="000000"/>
                    </a:solidFill>
                    <a:effectLst/>
                    <a:latin typeface="GBK-Song62"/>
                  </a:rPr>
                  <a:t>有</a:t>
                </a:r>
                <a:r>
                  <a:rPr lang="zh-CN" altLang="en-US">
                    <a:solidFill>
                      <a:srgbClr val="000000"/>
                    </a:solidFill>
                    <a:effectLst/>
                    <a:latin typeface="GBK-Song42"/>
                  </a:rPr>
                  <a:t>各</a:t>
                </a:r>
                <a:r>
                  <a:rPr lang="zh-CN" altLang="en-US">
                    <a:solidFill>
                      <a:srgbClr val="000000"/>
                    </a:solidFill>
                    <a:effectLst/>
                    <a:latin typeface="GBK-Song65"/>
                  </a:rPr>
                  <a:t>自</a:t>
                </a:r>
                <a:r>
                  <a:rPr lang="zh-CN" altLang="en-US">
                    <a:solidFill>
                      <a:srgbClr val="000000"/>
                    </a:solidFill>
                    <a:effectLst/>
                    <a:latin typeface="GBK-Song40"/>
                  </a:rPr>
                  <a:t>的</a:t>
                </a:r>
                <a:r>
                  <a:rPr lang="zh-CN" altLang="en-US">
                    <a:solidFill>
                      <a:srgbClr val="000000"/>
                    </a:solidFill>
                    <a:effectLst/>
                    <a:latin typeface="GBK-Song41"/>
                  </a:rPr>
                  <a:t>费</a:t>
                </a:r>
                <a:r>
                  <a:rPr lang="zh-CN" altLang="en-US">
                    <a:solidFill>
                      <a:srgbClr val="000000"/>
                    </a:solidFill>
                    <a:effectLst/>
                    <a:latin typeface="GBK-Song50"/>
                  </a:rPr>
                  <a:t>米</a:t>
                </a:r>
                <a:r>
                  <a:rPr lang="zh-CN" altLang="en-US">
                    <a:solidFill>
                      <a:srgbClr val="000000"/>
                    </a:solidFill>
                    <a:effectLst/>
                    <a:latin typeface="GBK-Song51"/>
                  </a:rPr>
                  <a:t>能</a:t>
                </a:r>
                <a:r>
                  <a:rPr lang="zh-CN" altLang="en-US">
                    <a:solidFill>
                      <a:srgbClr val="000000"/>
                    </a:solidFill>
                    <a:effectLst/>
                    <a:latin typeface="GBK-Song45"/>
                  </a:rPr>
                  <a:t>级</a:t>
                </a:r>
                <a:r>
                  <a:rPr lang="zh-CN" altLang="en-US">
                    <a:solidFill>
                      <a:srgbClr val="000000"/>
                    </a:solidFill>
                    <a:effectLst/>
                    <a:latin typeface="GBK-Song26"/>
                  </a:rPr>
                  <a:t>，</a:t>
                </a:r>
                <a:r>
                  <a:rPr lang="zh-CN" altLang="en-US">
                    <a:solidFill>
                      <a:srgbClr val="000000"/>
                    </a:solidFill>
                    <a:effectLst/>
                    <a:latin typeface="GBK-Song59"/>
                  </a:rPr>
                  <a:t>相</a:t>
                </a:r>
                <a:r>
                  <a:rPr lang="zh-CN" altLang="en-US">
                    <a:solidFill>
                      <a:srgbClr val="000000"/>
                    </a:solidFill>
                    <a:effectLst/>
                    <a:latin typeface="GBK-Song62"/>
                  </a:rPr>
                  <a:t>应</a:t>
                </a:r>
                <a:r>
                  <a:rPr lang="zh-CN" altLang="en-US">
                    <a:solidFill>
                      <a:srgbClr val="000000"/>
                    </a:solidFill>
                    <a:effectLst/>
                    <a:latin typeface="GBK-Song40"/>
                  </a:rPr>
                  <a:t>的</a:t>
                </a:r>
                <a:r>
                  <a:rPr lang="zh-CN" altLang="en-US">
                    <a:solidFill>
                      <a:srgbClr val="000000"/>
                    </a:solidFill>
                    <a:effectLst/>
                    <a:latin typeface="GBK-Song38"/>
                  </a:rPr>
                  <a:t>称</a:t>
                </a:r>
                <a:r>
                  <a:rPr lang="zh-CN" altLang="en-US">
                    <a:solidFill>
                      <a:srgbClr val="000000"/>
                    </a:solidFill>
                    <a:effectLst/>
                    <a:latin typeface="GBK-Song58"/>
                  </a:rPr>
                  <a:t>为</a:t>
                </a:r>
                <a:r>
                  <a:rPr lang="zh-CN" altLang="en-US">
                    <a:solidFill>
                      <a:srgbClr val="000000"/>
                    </a:solidFill>
                    <a:effectLst/>
                    <a:latin typeface="GBK-Song40"/>
                  </a:rPr>
                  <a:t>电</a:t>
                </a:r>
                <a:r>
                  <a:rPr lang="zh-CN" altLang="en-US">
                    <a:solidFill>
                      <a:srgbClr val="000000"/>
                    </a:solidFill>
                    <a:effectLst/>
                    <a:latin typeface="GBK-Song65"/>
                  </a:rPr>
                  <a:t>子</a:t>
                </a:r>
                <a:r>
                  <a:rPr lang="zh-CN" altLang="en-US">
                    <a:solidFill>
                      <a:srgbClr val="000000"/>
                    </a:solidFill>
                    <a:effectLst/>
                    <a:latin typeface="GBK-Song41"/>
                  </a:rPr>
                  <a:t>费</a:t>
                </a:r>
                <a:r>
                  <a:rPr lang="zh-CN" altLang="en-US">
                    <a:solidFill>
                      <a:srgbClr val="000000"/>
                    </a:solidFill>
                    <a:effectLst/>
                    <a:latin typeface="GBK-Song50"/>
                  </a:rPr>
                  <a:t>米</a:t>
                </a:r>
                <a:r>
                  <a:rPr lang="zh-CN" altLang="en-US">
                    <a:solidFill>
                      <a:srgbClr val="000000"/>
                    </a:solidFill>
                    <a:effectLst/>
                    <a:latin typeface="GBK-Song51"/>
                  </a:rPr>
                  <a:t>能</a:t>
                </a:r>
                <a:r>
                  <a:rPr lang="zh-CN" altLang="en-US">
                    <a:solidFill>
                      <a:srgbClr val="000000"/>
                    </a:solidFill>
                    <a:effectLst/>
                    <a:latin typeface="GBK-Song45"/>
                  </a:rPr>
                  <a:t>级</a:t>
                </a:r>
                <a14:m>
                  <m:oMath xmlns:m="http://schemas.openxmlformats.org/officeDocument/2006/math">
                    <m:sSub>
                      <m:sSubPr>
                        <m:ctrlPr>
                          <a:rPr lang="en-US" altLang="zh-CN" b="0" i="1" smtClean="0">
                            <a:solidFill>
                              <a:srgbClr val="000000"/>
                            </a:solidFill>
                            <a:effectLst/>
                            <a:latin typeface="Cambria Math" panose="02040503050406030204" pitchFamily="18" charset="0"/>
                          </a:rPr>
                        </m:ctrlPr>
                      </m:sSubPr>
                      <m:e>
                        <m:r>
                          <a:rPr lang="en-US" altLang="zh-CN" b="0" i="1" smtClean="0">
                            <a:solidFill>
                              <a:srgbClr val="000000"/>
                            </a:solidFill>
                            <a:effectLst/>
                            <a:latin typeface="Cambria Math" panose="02040503050406030204" pitchFamily="18" charset="0"/>
                          </a:rPr>
                          <m:t>𝐸</m:t>
                        </m:r>
                      </m:e>
                      <m:sub>
                        <m:sSub>
                          <m:sSubPr>
                            <m:ctrlPr>
                              <a:rPr lang="en-US" altLang="zh-CN" b="0" i="1" smtClean="0">
                                <a:solidFill>
                                  <a:srgbClr val="000000"/>
                                </a:solidFill>
                                <a:effectLst/>
                                <a:latin typeface="Cambria Math" panose="02040503050406030204" pitchFamily="18" charset="0"/>
                              </a:rPr>
                            </m:ctrlPr>
                          </m:sSubPr>
                          <m:e>
                            <m:r>
                              <a:rPr lang="en-US" altLang="zh-CN" b="0" i="1" smtClean="0">
                                <a:solidFill>
                                  <a:srgbClr val="000000"/>
                                </a:solidFill>
                                <a:effectLst/>
                                <a:latin typeface="Cambria Math" panose="02040503050406030204" pitchFamily="18" charset="0"/>
                              </a:rPr>
                              <m:t>𝐹</m:t>
                            </m:r>
                          </m:e>
                          <m:sub>
                            <m:r>
                              <a:rPr lang="en-US" altLang="zh-CN" b="0" i="1" smtClean="0">
                                <a:solidFill>
                                  <a:srgbClr val="000000"/>
                                </a:solidFill>
                                <a:effectLst/>
                                <a:latin typeface="Cambria Math" panose="02040503050406030204" pitchFamily="18" charset="0"/>
                              </a:rPr>
                              <m:t>𝑛</m:t>
                            </m:r>
                          </m:sub>
                        </m:sSub>
                      </m:sub>
                    </m:sSub>
                  </m:oMath>
                </a14:m>
                <a:r>
                  <a:rPr lang="zh-CN" altLang="en-US">
                    <a:solidFill>
                      <a:srgbClr val="000000"/>
                    </a:solidFill>
                    <a:effectLst/>
                    <a:latin typeface="GBK-Song62"/>
                  </a:rPr>
                  <a:t>与</a:t>
                </a:r>
                <a:r>
                  <a:rPr lang="zh-CN" altLang="en-US">
                    <a:solidFill>
                      <a:srgbClr val="000000"/>
                    </a:solidFill>
                    <a:effectLst/>
                    <a:latin typeface="GBK-Song47"/>
                  </a:rPr>
                  <a:t>空</a:t>
                </a:r>
                <a:r>
                  <a:rPr lang="zh-CN" altLang="en-US">
                    <a:solidFill>
                      <a:srgbClr val="000000"/>
                    </a:solidFill>
                    <a:effectLst/>
                    <a:latin typeface="GBK-Song60"/>
                  </a:rPr>
                  <a:t>穴</a:t>
                </a:r>
                <a:r>
                  <a:rPr lang="zh-CN" altLang="en-US">
                    <a:solidFill>
                      <a:srgbClr val="000000"/>
                    </a:solidFill>
                    <a:effectLst/>
                    <a:latin typeface="GBK-Song41"/>
                  </a:rPr>
                  <a:t>费</a:t>
                </a:r>
                <a:r>
                  <a:rPr lang="zh-CN" altLang="en-US">
                    <a:solidFill>
                      <a:srgbClr val="000000"/>
                    </a:solidFill>
                    <a:effectLst/>
                    <a:latin typeface="GBK-Song50"/>
                  </a:rPr>
                  <a:t>米</a:t>
                </a:r>
                <a:r>
                  <a:rPr lang="zh-CN" altLang="en-US">
                    <a:solidFill>
                      <a:srgbClr val="000000"/>
                    </a:solidFill>
                    <a:effectLst/>
                    <a:latin typeface="GBK-Song51"/>
                  </a:rPr>
                  <a:t>能</a:t>
                </a:r>
                <a:r>
                  <a:rPr lang="zh-CN" altLang="en-US">
                    <a:solidFill>
                      <a:srgbClr val="000000"/>
                    </a:solidFill>
                    <a:effectLst/>
                    <a:latin typeface="GBK-Song45"/>
                  </a:rPr>
                  <a:t>级</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𝐸</m:t>
                        </m:r>
                      </m:e>
                      <m: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𝐹</m:t>
                            </m:r>
                          </m:e>
                          <m:sub>
                            <m:r>
                              <a:rPr lang="en-US" altLang="zh-CN" b="0" i="1" smtClean="0">
                                <a:solidFill>
                                  <a:srgbClr val="000000"/>
                                </a:solidFill>
                                <a:latin typeface="Cambria Math" panose="02040503050406030204" pitchFamily="18" charset="0"/>
                              </a:rPr>
                              <m:t>𝑝</m:t>
                            </m:r>
                          </m:sub>
                        </m:sSub>
                      </m:sub>
                    </m:sSub>
                  </m:oMath>
                </a14:m>
                <a:r>
                  <a:rPr lang="zh-CN" altLang="en-US"/>
                  <a:t>。</a:t>
                </a:r>
                <a:endParaRPr lang="en-US" altLang="zh-CN"/>
              </a:p>
              <a:p>
                <a:r>
                  <a:rPr lang="zh-CN" altLang="en-US"/>
                  <a:t>半导体的非热平衡状态：载流子的产生 </a:t>
                </a:r>
                <a14:m>
                  <m:oMath xmlns:m="http://schemas.openxmlformats.org/officeDocument/2006/math">
                    <m:r>
                      <a:rPr lang="en-US" altLang="zh-CN" b="0" i="1" smtClean="0">
                        <a:latin typeface="Cambria Math" panose="02040503050406030204" pitchFamily="18" charset="0"/>
                      </a:rPr>
                      <m:t>≠</m:t>
                    </m:r>
                  </m:oMath>
                </a14:m>
                <a:r>
                  <a:rPr lang="zh-CN" altLang="en-US"/>
                  <a:t> 复合</a:t>
                </a:r>
                <a:endParaRPr lang="en-US" altLang="zh-CN"/>
              </a:p>
              <a:p>
                <a:r>
                  <a:rPr lang="zh-CN" altLang="en-US"/>
                  <a:t>载流子复合方式：</a:t>
                </a:r>
                <a:endParaRPr lang="en-US" altLang="zh-CN"/>
              </a:p>
              <a:p>
                <a:pPr lvl="1"/>
                <a:r>
                  <a:rPr lang="zh-CN" altLang="en-US"/>
                  <a:t>（直接复合）</a:t>
                </a:r>
                <a:endParaRPr lang="en-US" altLang="zh-CN"/>
              </a:p>
              <a:p>
                <a:pPr lvl="1"/>
                <a:r>
                  <a:rPr lang="zh-CN" altLang="en-US"/>
                  <a:t>（间接复合）</a:t>
                </a:r>
                <a:endParaRPr lang="en-US" altLang="zh-CN"/>
              </a:p>
              <a:p>
                <a:pPr lvl="1"/>
                <a:r>
                  <a:rPr lang="zh-CN" altLang="en-US"/>
                  <a:t>带间直接复合</a:t>
                </a:r>
                <a:endParaRPr lang="en-US" altLang="zh-CN"/>
              </a:p>
              <a:p>
                <a:pPr lvl="1"/>
                <a:r>
                  <a:rPr lang="en-US" altLang="zh-CN"/>
                  <a:t>Auger</a:t>
                </a:r>
                <a:r>
                  <a:rPr lang="zh-CN" altLang="en-US"/>
                  <a:t>复合（俄歇复合）</a:t>
                </a:r>
                <a:endParaRPr lang="en-US" altLang="zh-CN"/>
              </a:p>
              <a:p>
                <a:pPr lvl="1"/>
                <a:r>
                  <a:rPr lang="en-US" altLang="zh-CN"/>
                  <a:t>SRH</a:t>
                </a:r>
                <a:r>
                  <a:rPr lang="zh-CN" altLang="en-US"/>
                  <a:t>复合</a:t>
                </a:r>
                <a:r>
                  <a:rPr lang="zh-CN" altLang="en-US">
                    <a:solidFill>
                      <a:srgbClr val="000000"/>
                    </a:solidFill>
                    <a:latin typeface="GBK-Song50"/>
                  </a:rPr>
                  <a:t>（通过复合中心的复合或间接复合）</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02" t="-1663" r="-9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F64636E-F8FD-B3B0-542E-E65908AFE989}"/>
              </a:ext>
            </a:extLst>
          </p:cNvPr>
          <p:cNvSpPr txBox="1"/>
          <p:nvPr/>
        </p:nvSpPr>
        <p:spPr>
          <a:xfrm>
            <a:off x="7991061" y="3228230"/>
            <a:ext cx="2646878" cy="1200329"/>
          </a:xfrm>
          <a:prstGeom prst="rect">
            <a:avLst/>
          </a:prstGeom>
          <a:noFill/>
        </p:spPr>
        <p:txBody>
          <a:bodyPr wrap="none" rtlCol="0">
            <a:spAutoFit/>
          </a:bodyPr>
          <a:lstStyle/>
          <a:p>
            <a:r>
              <a:rPr lang="zh-CN" altLang="en-US" sz="2400">
                <a:latin typeface="Times New Roman" panose="02020603050405020304" pitchFamily="18" charset="0"/>
                <a:ea typeface="楷体" panose="02010609060101010101" pitchFamily="49" charset="-122"/>
              </a:rPr>
              <a:t>载流子产生方式：</a:t>
            </a:r>
            <a:endParaRPr lang="en-US" altLang="zh-CN" sz="2400">
              <a:latin typeface="Times New Roman" panose="02020603050405020304" pitchFamily="18" charset="0"/>
              <a:ea typeface="楷体" panose="02010609060101010101" pitchFamily="49" charset="-122"/>
            </a:endParaRPr>
          </a:p>
          <a:p>
            <a:pPr marL="342900" indent="-342900">
              <a:buFont typeface="Arial" panose="020B0604020202020204" pitchFamily="34" charset="0"/>
              <a:buChar char="•"/>
            </a:pPr>
            <a:r>
              <a:rPr lang="zh-CN" altLang="en-US" sz="2400">
                <a:latin typeface="Times New Roman" panose="02020603050405020304" pitchFamily="18" charset="0"/>
                <a:ea typeface="楷体" panose="02010609060101010101" pitchFamily="49" charset="-122"/>
              </a:rPr>
              <a:t>电离碰撞</a:t>
            </a:r>
            <a:endParaRPr lang="en-US" altLang="zh-CN" sz="2400">
              <a:latin typeface="Times New Roman" panose="02020603050405020304" pitchFamily="18" charset="0"/>
              <a:ea typeface="楷体" panose="02010609060101010101" pitchFamily="49" charset="-122"/>
            </a:endParaRPr>
          </a:p>
          <a:p>
            <a:pPr marL="342900" indent="-342900">
              <a:buFont typeface="Arial" panose="020B0604020202020204" pitchFamily="34" charset="0"/>
              <a:buChar char="•"/>
            </a:pPr>
            <a:r>
              <a:rPr lang="zh-CN" altLang="en-US" sz="2400">
                <a:latin typeface="Times New Roman" panose="02020603050405020304" pitchFamily="18" charset="0"/>
                <a:ea typeface="楷体" panose="02010609060101010101" pitchFamily="49" charset="-122"/>
              </a:rPr>
              <a:t>带间隧道跃迁</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复合方式</a:t>
            </a:r>
            <a:r>
              <a:rPr lang="en-US" altLang="zh-CN"/>
              <a:t>-SRH</a:t>
            </a:r>
            <a:r>
              <a:rPr lang="zh-CN" altLang="en-US"/>
              <a:t>复合方式</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a:solidFill>
                      <a:srgbClr val="000000"/>
                    </a:solidFill>
                    <a:latin typeface="GBK-Song41"/>
                  </a:rPr>
                  <a:t>产生原因：半导体中由杂质或缺陷引入的一些深能级中心，其存在有可能大大促进载流子的复合。</a:t>
                </a:r>
                <a:endParaRPr lang="en-US" altLang="zh-CN">
                  <a:solidFill>
                    <a:srgbClr val="000000"/>
                  </a:solidFill>
                  <a:latin typeface="GBK-Song41"/>
                </a:endParaRPr>
              </a:p>
              <a:p>
                <a:r>
                  <a:rPr lang="zh-CN" altLang="en-US">
                    <a:solidFill>
                      <a:srgbClr val="000000"/>
                    </a:solidFill>
                    <a:latin typeface="GBK-Song41"/>
                  </a:rPr>
                  <a:t>过程分类：电子俘获、电子产生、空穴俘获、空穴产生</a:t>
                </a:r>
                <a:endParaRPr lang="en-US" altLang="zh-CN">
                  <a:solidFill>
                    <a:srgbClr val="000000"/>
                  </a:solidFill>
                  <a:latin typeface="GBK-Song41"/>
                </a:endParaRPr>
              </a:p>
              <a:p>
                <a14:m>
                  <m:oMath xmlns:m="http://schemas.openxmlformats.org/officeDocument/2006/math">
                    <m:r>
                      <a:rPr lang="en-US" altLang="zh-CN" b="0" i="1" smtClean="0">
                        <a:solidFill>
                          <a:srgbClr val="000000"/>
                        </a:solidFill>
                        <a:latin typeface="Cambria Math" panose="02040503050406030204" pitchFamily="18" charset="0"/>
                      </a:rPr>
                      <m:t>𝑈</m:t>
                    </m:r>
                  </m:oMath>
                </a14:m>
                <a:r>
                  <a:rPr lang="en-US" altLang="zh-CN">
                    <a:solidFill>
                      <a:srgbClr val="000000"/>
                    </a:solidFill>
                    <a:latin typeface="GBK-Song41"/>
                  </a:rPr>
                  <a:t>: </a:t>
                </a:r>
              </a:p>
              <a:p>
                <a:endParaRPr lang="en-US" altLang="zh-CN">
                  <a:solidFill>
                    <a:srgbClr val="000000"/>
                  </a:solidFill>
                  <a:latin typeface="GBK-Song41"/>
                </a:endParaRPr>
              </a:p>
              <a:p>
                <a:r>
                  <a:rPr lang="zh-CN" altLang="en-US">
                    <a:solidFill>
                      <a:srgbClr val="000000"/>
                    </a:solidFill>
                    <a:latin typeface="GBK-Song41"/>
                  </a:rPr>
                  <a:t>（</a:t>
                </a:r>
                <a:r>
                  <a:rPr lang="en-US" altLang="zh-CN">
                    <a:solidFill>
                      <a:srgbClr val="000000"/>
                    </a:solidFill>
                    <a:latin typeface="GBK-Song41"/>
                  </a:rPr>
                  <a:t>GSS</a:t>
                </a:r>
                <a:r>
                  <a:rPr lang="zh-CN" altLang="en-US">
                    <a:solidFill>
                      <a:srgbClr val="000000"/>
                    </a:solidFill>
                    <a:latin typeface="GBK-Song41"/>
                  </a:rPr>
                  <a:t>版本）</a:t>
                </a:r>
                <a:endParaRPr lang="en-US" altLang="zh-CN">
                  <a:solidFill>
                    <a:srgbClr val="000000"/>
                  </a:solidFill>
                  <a:latin typeface="GBK-Song41"/>
                </a:endParaRPr>
              </a:p>
              <a:p>
                <a:endParaRPr lang="en-US" altLang="zh-CN">
                  <a:solidFill>
                    <a:srgbClr val="000000"/>
                  </a:solidFill>
                  <a:latin typeface="GBK-Song41"/>
                </a:endParaRPr>
              </a:p>
              <a:p>
                <a:endParaRPr lang="zh-CN" altLang="en-US"/>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02" t="-166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2D086AA-2988-7573-8EBE-90F8553649D2}"/>
              </a:ext>
            </a:extLst>
          </p:cNvPr>
          <p:cNvPicPr>
            <a:picLocks noChangeAspect="1"/>
          </p:cNvPicPr>
          <p:nvPr/>
        </p:nvPicPr>
        <p:blipFill>
          <a:blip r:embed="rId4"/>
          <a:stretch>
            <a:fillRect/>
          </a:stretch>
        </p:blipFill>
        <p:spPr>
          <a:xfrm>
            <a:off x="8766315" y="1675592"/>
            <a:ext cx="4606954" cy="4954763"/>
          </a:xfrm>
          <a:prstGeom prst="rect">
            <a:avLst/>
          </a:prstGeom>
        </p:spPr>
      </p:pic>
      <p:pic>
        <p:nvPicPr>
          <p:cNvPr id="7" name="图片 6">
            <a:extLst>
              <a:ext uri="{FF2B5EF4-FFF2-40B4-BE49-F238E27FC236}">
                <a16:creationId xmlns:a16="http://schemas.microsoft.com/office/drawing/2014/main" id="{E6A21667-1894-2A3A-0411-19086C7F090A}"/>
              </a:ext>
            </a:extLst>
          </p:cNvPr>
          <p:cNvPicPr>
            <a:picLocks noChangeAspect="1"/>
          </p:cNvPicPr>
          <p:nvPr/>
        </p:nvPicPr>
        <p:blipFill>
          <a:blip r:embed="rId5"/>
          <a:stretch>
            <a:fillRect/>
          </a:stretch>
        </p:blipFill>
        <p:spPr>
          <a:xfrm>
            <a:off x="1788609" y="2318423"/>
            <a:ext cx="6067469" cy="1052520"/>
          </a:xfrm>
          <a:prstGeom prst="rect">
            <a:avLst/>
          </a:prstGeom>
        </p:spPr>
      </p:pic>
      <p:pic>
        <p:nvPicPr>
          <p:cNvPr id="9" name="图片 8">
            <a:extLst>
              <a:ext uri="{FF2B5EF4-FFF2-40B4-BE49-F238E27FC236}">
                <a16:creationId xmlns:a16="http://schemas.microsoft.com/office/drawing/2014/main" id="{7E01D30B-4E11-6BAE-EAC9-8F110C9580C1}"/>
              </a:ext>
            </a:extLst>
          </p:cNvPr>
          <p:cNvPicPr>
            <a:picLocks noChangeAspect="1"/>
          </p:cNvPicPr>
          <p:nvPr/>
        </p:nvPicPr>
        <p:blipFill>
          <a:blip r:embed="rId6"/>
          <a:stretch>
            <a:fillRect/>
          </a:stretch>
        </p:blipFill>
        <p:spPr>
          <a:xfrm>
            <a:off x="1715701" y="3847420"/>
            <a:ext cx="7050614" cy="1052520"/>
          </a:xfrm>
          <a:prstGeom prst="rect">
            <a:avLst/>
          </a:prstGeom>
        </p:spPr>
      </p:pic>
      <p:pic>
        <p:nvPicPr>
          <p:cNvPr id="11" name="图片 10">
            <a:extLst>
              <a:ext uri="{FF2B5EF4-FFF2-40B4-BE49-F238E27FC236}">
                <a16:creationId xmlns:a16="http://schemas.microsoft.com/office/drawing/2014/main" id="{6D1DC2D6-5F52-2FD9-1864-89A14BFA1DEE}"/>
              </a:ext>
            </a:extLst>
          </p:cNvPr>
          <p:cNvPicPr>
            <a:picLocks noChangeAspect="1"/>
          </p:cNvPicPr>
          <p:nvPr/>
        </p:nvPicPr>
        <p:blipFill>
          <a:blip r:embed="rId7"/>
          <a:stretch>
            <a:fillRect/>
          </a:stretch>
        </p:blipFill>
        <p:spPr>
          <a:xfrm>
            <a:off x="1596130" y="5028529"/>
            <a:ext cx="3058490" cy="90347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E11A2-4671-59ED-ED78-A01B29B5513D}"/>
              </a:ext>
            </a:extLst>
          </p:cNvPr>
          <p:cNvSpPr>
            <a:spLocks noGrp="1"/>
          </p:cNvSpPr>
          <p:nvPr>
            <p:ph type="title"/>
          </p:nvPr>
        </p:nvSpPr>
        <p:spPr/>
        <p:txBody>
          <a:bodyPr/>
          <a:lstStyle/>
          <a:p>
            <a:r>
              <a:rPr lang="en-US" altLang="zh-CN"/>
              <a:t>Auger</a:t>
            </a:r>
            <a:r>
              <a:rPr lang="zh-CN" altLang="en-US"/>
              <a:t>复合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49F5944-CDF2-6F61-EDF5-141AE591898E}"/>
                  </a:ext>
                </a:extLst>
              </p:cNvPr>
              <p:cNvSpPr>
                <a:spLocks noGrp="1"/>
              </p:cNvSpPr>
              <p:nvPr>
                <p:ph idx="1"/>
              </p:nvPr>
            </p:nvSpPr>
            <p:spPr/>
            <p:txBody>
              <a:bodyPr/>
              <a:lstStyle/>
              <a:p>
                <a:r>
                  <a:rPr lang="zh-CN" altLang="en-US"/>
                  <a:t>物理描述：带间俄歇复合过程是一个三粒子过程，两个电子</a:t>
                </a:r>
                <a:r>
                  <a:rPr lang="en-US" altLang="zh-CN"/>
                  <a:t>(</a:t>
                </a:r>
                <a:r>
                  <a:rPr lang="zh-CN" altLang="en-US"/>
                  <a:t>两个空穴</a:t>
                </a:r>
                <a:r>
                  <a:rPr lang="en-US" altLang="zh-CN"/>
                  <a:t>)</a:t>
                </a:r>
                <a:r>
                  <a:rPr lang="zh-CN" altLang="en-US"/>
                  <a:t>与一个空穴</a:t>
                </a:r>
                <a:r>
                  <a:rPr lang="en-US" altLang="zh-CN"/>
                  <a:t>(</a:t>
                </a:r>
                <a:r>
                  <a:rPr lang="zh-CN" altLang="en-US"/>
                  <a:t>一个电子</a:t>
                </a:r>
                <a:r>
                  <a:rPr lang="en-US" altLang="zh-CN"/>
                  <a:t>)</a:t>
                </a:r>
                <a:r>
                  <a:rPr lang="zh-CN" altLang="en-US"/>
                  <a:t>相通，其中一个电子与一个空穴复合而将能量交给另一个电子</a:t>
                </a:r>
                <a:r>
                  <a:rPr lang="en-US" altLang="zh-CN"/>
                  <a:t>(</a:t>
                </a:r>
                <a:r>
                  <a:rPr lang="zh-CN" altLang="en-US"/>
                  <a:t>空穴</a:t>
                </a:r>
                <a:r>
                  <a:rPr lang="en-US" altLang="zh-CN"/>
                  <a:t>)</a:t>
                </a:r>
                <a:r>
                  <a:rPr lang="zh-CN" altLang="en-US"/>
                  <a:t>。这种过程称为俄歇</a:t>
                </a:r>
                <a:r>
                  <a:rPr lang="en-US" altLang="zh-CN"/>
                  <a:t>(Auger)</a:t>
                </a:r>
                <a:r>
                  <a:rPr lang="zh-CN" altLang="en-US"/>
                  <a:t>过程。</a:t>
                </a:r>
                <a:endParaRPr lang="en-US" altLang="zh-CN"/>
              </a:p>
              <a:p>
                <a14:m>
                  <m:oMath xmlns:m="http://schemas.openxmlformats.org/officeDocument/2006/math">
                    <m:r>
                      <a:rPr lang="en-US" altLang="zh-CN" b="0" i="1" smtClean="0">
                        <a:latin typeface="Cambria Math" panose="02040503050406030204" pitchFamily="18" charset="0"/>
                      </a:rPr>
                      <m:t>𝑈</m:t>
                    </m:r>
                  </m:oMath>
                </a14:m>
                <a:r>
                  <a:rPr lang="en-US" altLang="zh-CN"/>
                  <a:t>: </a:t>
                </a:r>
              </a:p>
              <a:p>
                <a:r>
                  <a:rPr lang="en-US" altLang="zh-CN"/>
                  <a:t>(GSS)</a:t>
                </a:r>
                <a:r>
                  <a:rPr lang="zh-CN" altLang="en-US"/>
                  <a:t>版本</a:t>
                </a:r>
                <a:endParaRPr lang="en-US" altLang="zh-CN"/>
              </a:p>
              <a:p>
                <a:endParaRPr lang="en-US" altLang="zh-CN"/>
              </a:p>
              <a:p>
                <a14:m>
                  <m:oMath xmlns:m="http://schemas.openxmlformats.org/officeDocument/2006/math">
                    <m:r>
                      <a:rPr lang="en-US" altLang="zh-CN" b="0" i="1" smtClean="0">
                        <a:latin typeface="Cambria Math" panose="02040503050406030204" pitchFamily="18" charset="0"/>
                      </a:rPr>
                      <m:t>𝑅</m:t>
                    </m:r>
                  </m:oMath>
                </a14:m>
                <a:r>
                  <a:rPr lang="en-US" altLang="zh-CN"/>
                  <a:t>: </a:t>
                </a:r>
                <a:endParaRPr lang="zh-CN" altLang="en-US"/>
              </a:p>
            </p:txBody>
          </p:sp>
        </mc:Choice>
        <mc:Fallback>
          <p:sp>
            <p:nvSpPr>
              <p:cNvPr id="3" name="内容占位符 2">
                <a:extLst>
                  <a:ext uri="{FF2B5EF4-FFF2-40B4-BE49-F238E27FC236}">
                    <a16:creationId xmlns:a16="http://schemas.microsoft.com/office/drawing/2014/main" id="{449F5944-CDF2-6F61-EDF5-141AE591898E}"/>
                  </a:ext>
                </a:extLst>
              </p:cNvPr>
              <p:cNvSpPr>
                <a:spLocks noGrp="1" noRot="1" noChangeAspect="1" noMove="1" noResize="1" noEditPoints="1" noAdjustHandles="1" noChangeArrowheads="1" noChangeShapeType="1" noTextEdit="1"/>
              </p:cNvSpPr>
              <p:nvPr>
                <p:ph idx="1"/>
              </p:nvPr>
            </p:nvSpPr>
            <p:spPr>
              <a:blipFill>
                <a:blip r:embed="rId3"/>
                <a:stretch>
                  <a:fillRect l="-602" t="-1663"/>
                </a:stretch>
              </a:blipFill>
            </p:spPr>
            <p:txBody>
              <a:bodyPr/>
              <a:lstStyle/>
              <a:p>
                <a:r>
                  <a:rPr lang="zh-CN" altLang="en-US">
                    <a:noFill/>
                  </a:rPr>
                  <a:t> </a:t>
                </a:r>
              </a:p>
            </p:txBody>
          </p:sp>
        </mc:Fallback>
      </mc:AlternateContent>
      <p:sp>
        <p:nvSpPr>
          <p:cNvPr id="4" name="AutoShape 2" descr="Carrier Recombination in Semiconductors – Fosco Connect">
            <a:extLst>
              <a:ext uri="{FF2B5EF4-FFF2-40B4-BE49-F238E27FC236}">
                <a16:creationId xmlns:a16="http://schemas.microsoft.com/office/drawing/2014/main" id="{E6BF1715-0A41-FF0D-3512-0E28FD0375B9}"/>
              </a:ext>
            </a:extLst>
          </p:cNvPr>
          <p:cNvSpPr>
            <a:spLocks noChangeAspect="1" noChangeArrowheads="1"/>
          </p:cNvSpPr>
          <p:nvPr/>
        </p:nvSpPr>
        <p:spPr bwMode="auto">
          <a:xfrm>
            <a:off x="7202488" y="34559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784C9E9C-771D-BEBD-5984-EC53D0E74DB5}"/>
              </a:ext>
            </a:extLst>
          </p:cNvPr>
          <p:cNvPicPr>
            <a:picLocks noChangeAspect="1"/>
          </p:cNvPicPr>
          <p:nvPr/>
        </p:nvPicPr>
        <p:blipFill>
          <a:blip r:embed="rId4"/>
          <a:stretch>
            <a:fillRect/>
          </a:stretch>
        </p:blipFill>
        <p:spPr>
          <a:xfrm>
            <a:off x="1485888" y="2053418"/>
            <a:ext cx="6196784" cy="674541"/>
          </a:xfrm>
          <a:prstGeom prst="rect">
            <a:avLst/>
          </a:prstGeom>
        </p:spPr>
      </p:pic>
      <p:pic>
        <p:nvPicPr>
          <p:cNvPr id="10" name="图片 9">
            <a:extLst>
              <a:ext uri="{FF2B5EF4-FFF2-40B4-BE49-F238E27FC236}">
                <a16:creationId xmlns:a16="http://schemas.microsoft.com/office/drawing/2014/main" id="{0BD1E15A-1BA9-6773-8C0B-ED8051F2A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425" y="2110457"/>
            <a:ext cx="5557674" cy="3114686"/>
          </a:xfrm>
          <a:prstGeom prst="rect">
            <a:avLst/>
          </a:prstGeom>
        </p:spPr>
      </p:pic>
      <p:pic>
        <p:nvPicPr>
          <p:cNvPr id="12" name="图片 11">
            <a:extLst>
              <a:ext uri="{FF2B5EF4-FFF2-40B4-BE49-F238E27FC236}">
                <a16:creationId xmlns:a16="http://schemas.microsoft.com/office/drawing/2014/main" id="{590B2B06-94AF-3F50-EFDE-3C9C5DF0B314}"/>
              </a:ext>
            </a:extLst>
          </p:cNvPr>
          <p:cNvPicPr>
            <a:picLocks noChangeAspect="1"/>
          </p:cNvPicPr>
          <p:nvPr/>
        </p:nvPicPr>
        <p:blipFill>
          <a:blip r:embed="rId6"/>
          <a:stretch>
            <a:fillRect/>
          </a:stretch>
        </p:blipFill>
        <p:spPr>
          <a:xfrm>
            <a:off x="1655705" y="3267949"/>
            <a:ext cx="6637205" cy="506158"/>
          </a:xfrm>
          <a:prstGeom prst="rect">
            <a:avLst/>
          </a:prstGeom>
        </p:spPr>
      </p:pic>
      <p:pic>
        <p:nvPicPr>
          <p:cNvPr id="14" name="图片 13">
            <a:extLst>
              <a:ext uri="{FF2B5EF4-FFF2-40B4-BE49-F238E27FC236}">
                <a16:creationId xmlns:a16="http://schemas.microsoft.com/office/drawing/2014/main" id="{E9764B74-E3A3-5230-493A-CCA4FA3F22B0}"/>
              </a:ext>
            </a:extLst>
          </p:cNvPr>
          <p:cNvPicPr>
            <a:picLocks noChangeAspect="1"/>
          </p:cNvPicPr>
          <p:nvPr/>
        </p:nvPicPr>
        <p:blipFill>
          <a:blip r:embed="rId7"/>
          <a:stretch>
            <a:fillRect/>
          </a:stretch>
        </p:blipFill>
        <p:spPr>
          <a:xfrm>
            <a:off x="1429143" y="4365747"/>
            <a:ext cx="2200738" cy="514793"/>
          </a:xfrm>
          <a:prstGeom prst="rect">
            <a:avLst/>
          </a:prstGeom>
        </p:spPr>
      </p:pic>
      <p:pic>
        <p:nvPicPr>
          <p:cNvPr id="16" name="图片 15">
            <a:extLst>
              <a:ext uri="{FF2B5EF4-FFF2-40B4-BE49-F238E27FC236}">
                <a16:creationId xmlns:a16="http://schemas.microsoft.com/office/drawing/2014/main" id="{997C80B2-AF4D-5FA6-C203-794E7C25F08A}"/>
              </a:ext>
            </a:extLst>
          </p:cNvPr>
          <p:cNvPicPr>
            <a:picLocks noChangeAspect="1"/>
          </p:cNvPicPr>
          <p:nvPr/>
        </p:nvPicPr>
        <p:blipFill>
          <a:blip r:embed="rId8"/>
          <a:stretch>
            <a:fillRect/>
          </a:stretch>
        </p:blipFill>
        <p:spPr>
          <a:xfrm>
            <a:off x="1514272" y="5001177"/>
            <a:ext cx="1908719" cy="548833"/>
          </a:xfrm>
          <a:prstGeom prst="rect">
            <a:avLst/>
          </a:prstGeom>
        </p:spPr>
      </p:pic>
    </p:spTree>
    <p:extLst>
      <p:ext uri="{BB962C8B-B14F-4D97-AF65-F5344CB8AC3E}">
        <p14:creationId xmlns:p14="http://schemas.microsoft.com/office/powerpoint/2010/main" val="24442138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D8CF8-09DB-6BF2-E929-1930F8CBF948}"/>
              </a:ext>
            </a:extLst>
          </p:cNvPr>
          <p:cNvSpPr>
            <a:spLocks noGrp="1"/>
          </p:cNvSpPr>
          <p:nvPr>
            <p:ph type="title"/>
          </p:nvPr>
        </p:nvSpPr>
        <p:spPr/>
        <p:txBody>
          <a:bodyPr/>
          <a:lstStyle/>
          <a:p>
            <a:r>
              <a:rPr lang="zh-CN" altLang="en-US"/>
              <a:t>带间直接复合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0144DAD-A03C-364F-3BCE-6F3BBA6910E8}"/>
                  </a:ext>
                </a:extLst>
              </p:cNvPr>
              <p:cNvSpPr>
                <a:spLocks noGrp="1"/>
              </p:cNvSpPr>
              <p:nvPr>
                <p:ph idx="1"/>
              </p:nvPr>
            </p:nvSpPr>
            <p:spPr/>
            <p:txBody>
              <a:bodyPr/>
              <a:lstStyle/>
              <a:p>
                <a:r>
                  <a:rPr lang="zh-CN" altLang="en-US"/>
                  <a:t>物理描述：电子由导带某一状态跃迁到价带空穴所占据的一个状态，同时以一定形式</a:t>
                </a:r>
                <a:r>
                  <a:rPr lang="en-US" altLang="zh-CN"/>
                  <a:t>(</a:t>
                </a:r>
                <a:r>
                  <a:rPr lang="zh-CN" altLang="en-US"/>
                  <a:t>如光子或声子</a:t>
                </a:r>
                <a:r>
                  <a:rPr lang="en-US" altLang="zh-CN"/>
                  <a:t>)</a:t>
                </a:r>
                <a:r>
                  <a:rPr lang="zh-CN" altLang="en-US"/>
                  <a:t>释放出能量。</a:t>
                </a:r>
                <a:endParaRPr lang="en-US" altLang="zh-CN"/>
              </a:p>
              <a:p>
                <a14:m>
                  <m:oMath xmlns:m="http://schemas.openxmlformats.org/officeDocument/2006/math">
                    <m:r>
                      <a:rPr lang="en-US" altLang="zh-CN" b="0" i="1" smtClean="0">
                        <a:latin typeface="Cambria Math" panose="02040503050406030204" pitchFamily="18" charset="0"/>
                      </a:rPr>
                      <m:t>𝑈</m:t>
                    </m:r>
                  </m:oMath>
                </a14:m>
                <a:r>
                  <a:rPr lang="en-US" altLang="zh-CN"/>
                  <a:t>: </a:t>
                </a:r>
              </a:p>
              <a:p>
                <a:r>
                  <a:rPr lang="en-US" altLang="zh-CN"/>
                  <a:t>(GSS): </a:t>
                </a:r>
              </a:p>
              <a:p>
                <a:endParaRPr lang="en-US" altLang="zh-CN"/>
              </a:p>
              <a:p>
                <a14:m>
                  <m:oMath xmlns:m="http://schemas.openxmlformats.org/officeDocument/2006/math">
                    <m:r>
                      <a:rPr lang="en-US" altLang="zh-CN" b="0" i="1" smtClean="0">
                        <a:latin typeface="Cambria Math" panose="02040503050406030204" pitchFamily="18" charset="0"/>
                      </a:rPr>
                      <m:t>𝑅</m:t>
                    </m:r>
                    <m:r>
                      <a:rPr lang="zh-CN" altLang="en-US" i="1">
                        <a:latin typeface="Cambria Math" panose="02040503050406030204" pitchFamily="18" charset="0"/>
                      </a:rPr>
                      <m:t>：</m:t>
                    </m:r>
                  </m:oMath>
                </a14:m>
                <a:r>
                  <a:rPr lang="zh-CN" altLang="en-US"/>
                  <a:t>假定复合率</a:t>
                </a:r>
                <a:r>
                  <a:rPr lang="en-US" altLang="zh-CN" i="1"/>
                  <a:t>R</a:t>
                </a:r>
                <a:r>
                  <a:rPr lang="zh-CN" altLang="en-US"/>
                  <a:t>正比于载流子浓度</a:t>
                </a:r>
                <a:r>
                  <a:rPr lang="en-US" altLang="zh-CN" i="1"/>
                  <a:t>n</a:t>
                </a:r>
                <a:r>
                  <a:rPr lang="zh-CN" altLang="en-US"/>
                  <a:t>及</a:t>
                </a:r>
                <a:r>
                  <a:rPr lang="en-US" altLang="zh-CN" i="1"/>
                  <a:t>p</a:t>
                </a:r>
                <a:endParaRPr lang="en-US" altLang="zh-CN"/>
              </a:p>
              <a:p>
                <a:endParaRPr lang="en-US" altLang="zh-CN"/>
              </a:p>
              <a:p>
                <a:r>
                  <a:rPr lang="zh-CN" altLang="en-US"/>
                  <a:t>其中</a:t>
                </a:r>
                <a:r>
                  <a:rPr lang="en-US" altLang="zh-CN"/>
                  <a:t>r</a:t>
                </a:r>
                <a:r>
                  <a:rPr lang="zh-CN" altLang="en-US"/>
                  <a:t>为复合系数。</a:t>
                </a:r>
              </a:p>
            </p:txBody>
          </p:sp>
        </mc:Choice>
        <mc:Fallback>
          <p:sp>
            <p:nvSpPr>
              <p:cNvPr id="3" name="内容占位符 2">
                <a:extLst>
                  <a:ext uri="{FF2B5EF4-FFF2-40B4-BE49-F238E27FC236}">
                    <a16:creationId xmlns:a16="http://schemas.microsoft.com/office/drawing/2014/main" id="{60144DAD-A03C-364F-3BCE-6F3BBA6910E8}"/>
                  </a:ext>
                </a:extLst>
              </p:cNvPr>
              <p:cNvSpPr>
                <a:spLocks noGrp="1" noRot="1" noChangeAspect="1" noMove="1" noResize="1" noEditPoints="1" noAdjustHandles="1" noChangeArrowheads="1" noChangeShapeType="1" noTextEdit="1"/>
              </p:cNvSpPr>
              <p:nvPr>
                <p:ph idx="1"/>
              </p:nvPr>
            </p:nvSpPr>
            <p:spPr>
              <a:blipFill>
                <a:blip r:embed="rId3"/>
                <a:stretch>
                  <a:fillRect l="-602" t="-166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6305BD7-990C-1839-06BB-D1466F1C1E53}"/>
              </a:ext>
            </a:extLst>
          </p:cNvPr>
          <p:cNvPicPr>
            <a:picLocks noChangeAspect="1"/>
          </p:cNvPicPr>
          <p:nvPr/>
        </p:nvPicPr>
        <p:blipFill>
          <a:blip r:embed="rId4"/>
          <a:stretch>
            <a:fillRect/>
          </a:stretch>
        </p:blipFill>
        <p:spPr>
          <a:xfrm>
            <a:off x="9999810" y="1629465"/>
            <a:ext cx="4026291" cy="2602359"/>
          </a:xfrm>
          <a:prstGeom prst="rect">
            <a:avLst/>
          </a:prstGeom>
        </p:spPr>
      </p:pic>
      <p:pic>
        <p:nvPicPr>
          <p:cNvPr id="7" name="图片 6">
            <a:extLst>
              <a:ext uri="{FF2B5EF4-FFF2-40B4-BE49-F238E27FC236}">
                <a16:creationId xmlns:a16="http://schemas.microsoft.com/office/drawing/2014/main" id="{03C009C3-54CC-00FA-E9DE-7C4AF794404C}"/>
              </a:ext>
            </a:extLst>
          </p:cNvPr>
          <p:cNvPicPr>
            <a:picLocks noChangeAspect="1"/>
          </p:cNvPicPr>
          <p:nvPr/>
        </p:nvPicPr>
        <p:blipFill rotWithShape="1">
          <a:blip r:embed="rId5"/>
          <a:srcRect t="27506"/>
          <a:stretch/>
        </p:blipFill>
        <p:spPr>
          <a:xfrm>
            <a:off x="1432566" y="1932166"/>
            <a:ext cx="4761500" cy="472469"/>
          </a:xfrm>
          <a:prstGeom prst="rect">
            <a:avLst/>
          </a:prstGeom>
        </p:spPr>
      </p:pic>
      <p:pic>
        <p:nvPicPr>
          <p:cNvPr id="9" name="图片 8">
            <a:extLst>
              <a:ext uri="{FF2B5EF4-FFF2-40B4-BE49-F238E27FC236}">
                <a16:creationId xmlns:a16="http://schemas.microsoft.com/office/drawing/2014/main" id="{F65386E1-0445-F991-F30A-85A9711370B6}"/>
              </a:ext>
            </a:extLst>
          </p:cNvPr>
          <p:cNvPicPr>
            <a:picLocks noChangeAspect="1"/>
          </p:cNvPicPr>
          <p:nvPr/>
        </p:nvPicPr>
        <p:blipFill>
          <a:blip r:embed="rId6"/>
          <a:stretch>
            <a:fillRect/>
          </a:stretch>
        </p:blipFill>
        <p:spPr>
          <a:xfrm>
            <a:off x="2194560" y="2533224"/>
            <a:ext cx="4283319" cy="560644"/>
          </a:xfrm>
          <a:prstGeom prst="rect">
            <a:avLst/>
          </a:prstGeom>
        </p:spPr>
      </p:pic>
      <p:pic>
        <p:nvPicPr>
          <p:cNvPr id="11" name="图片 10">
            <a:extLst>
              <a:ext uri="{FF2B5EF4-FFF2-40B4-BE49-F238E27FC236}">
                <a16:creationId xmlns:a16="http://schemas.microsoft.com/office/drawing/2014/main" id="{AFCBBB96-777B-3244-64C9-F4E5F6C587F0}"/>
              </a:ext>
            </a:extLst>
          </p:cNvPr>
          <p:cNvPicPr>
            <a:picLocks noChangeAspect="1"/>
          </p:cNvPicPr>
          <p:nvPr/>
        </p:nvPicPr>
        <p:blipFill>
          <a:blip r:embed="rId7"/>
          <a:stretch>
            <a:fillRect/>
          </a:stretch>
        </p:blipFill>
        <p:spPr>
          <a:xfrm>
            <a:off x="1911389" y="3989051"/>
            <a:ext cx="2800164" cy="437020"/>
          </a:xfrm>
          <a:prstGeom prst="rect">
            <a:avLst/>
          </a:prstGeom>
        </p:spPr>
      </p:pic>
    </p:spTree>
    <p:extLst>
      <p:ext uri="{BB962C8B-B14F-4D97-AF65-F5344CB8AC3E}">
        <p14:creationId xmlns:p14="http://schemas.microsoft.com/office/powerpoint/2010/main" val="269223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产生方式</a:t>
            </a:r>
            <a:r>
              <a:rPr lang="en-US" altLang="zh-CN"/>
              <a:t>-</a:t>
            </a:r>
            <a:r>
              <a:rPr lang="zh-CN" altLang="en-US"/>
              <a:t>电离碰撞</a:t>
            </a:r>
          </a:p>
        </p:txBody>
      </p:sp>
      <p:sp>
        <p:nvSpPr>
          <p:cNvPr id="3" name="内容占位符 2"/>
          <p:cNvSpPr>
            <a:spLocks noGrp="1"/>
          </p:cNvSpPr>
          <p:nvPr>
            <p:ph idx="1"/>
          </p:nvPr>
        </p:nvSpPr>
        <p:spPr/>
        <p:txBody>
          <a:bodyPr>
            <a:normAutofit/>
          </a:bodyPr>
          <a:lstStyle/>
          <a:p>
            <a:r>
              <a:rPr lang="zh-CN" altLang="en-US">
                <a:solidFill>
                  <a:srgbClr val="000000"/>
                </a:solidFill>
                <a:effectLst/>
                <a:latin typeface="GBK-Song40"/>
              </a:rPr>
              <a:t>当电</a:t>
            </a:r>
            <a:r>
              <a:rPr lang="zh-CN" altLang="en-US">
                <a:solidFill>
                  <a:srgbClr val="000000"/>
                </a:solidFill>
                <a:effectLst/>
                <a:latin typeface="GBK-Song38"/>
              </a:rPr>
              <a:t>场</a:t>
            </a:r>
            <a:r>
              <a:rPr lang="zh-CN" altLang="en-US">
                <a:solidFill>
                  <a:srgbClr val="000000"/>
                </a:solidFill>
                <a:effectLst/>
                <a:latin typeface="GBK-Song43"/>
              </a:rPr>
              <a:t>很</a:t>
            </a:r>
            <a:r>
              <a:rPr lang="zh-CN" altLang="en-US">
                <a:solidFill>
                  <a:srgbClr val="000000"/>
                </a:solidFill>
                <a:effectLst/>
                <a:latin typeface="GBK-Song53"/>
              </a:rPr>
              <a:t>强</a:t>
            </a:r>
            <a:r>
              <a:rPr lang="zh-CN" altLang="en-US">
                <a:solidFill>
                  <a:srgbClr val="000000"/>
                </a:solidFill>
                <a:effectLst/>
                <a:latin typeface="GBK-Song26"/>
              </a:rPr>
              <a:t>，</a:t>
            </a:r>
            <a:r>
              <a:rPr lang="zh-CN" altLang="en-US">
                <a:solidFill>
                  <a:srgbClr val="000000"/>
                </a:solidFill>
                <a:effectLst/>
                <a:latin typeface="GBK-Song40"/>
              </a:rPr>
              <a:t>电</a:t>
            </a:r>
            <a:r>
              <a:rPr lang="zh-CN" altLang="en-US">
                <a:solidFill>
                  <a:srgbClr val="000000"/>
                </a:solidFill>
                <a:effectLst/>
                <a:latin typeface="GBK-Song65"/>
              </a:rPr>
              <a:t>子</a:t>
            </a:r>
            <a:r>
              <a:rPr lang="zh-CN" altLang="en-US">
                <a:solidFill>
                  <a:srgbClr val="000000"/>
                </a:solidFill>
                <a:effectLst/>
                <a:latin typeface="GBK-Song62"/>
              </a:rPr>
              <a:t>与</a:t>
            </a:r>
            <a:r>
              <a:rPr lang="zh-CN" altLang="en-US">
                <a:solidFill>
                  <a:srgbClr val="000000"/>
                </a:solidFill>
                <a:effectLst/>
                <a:latin typeface="GBK-Song47"/>
              </a:rPr>
              <a:t>空</a:t>
            </a:r>
            <a:r>
              <a:rPr lang="zh-CN" altLang="en-US">
                <a:solidFill>
                  <a:srgbClr val="000000"/>
                </a:solidFill>
                <a:effectLst/>
                <a:latin typeface="GBK-Song60"/>
              </a:rPr>
              <a:t>穴</a:t>
            </a:r>
            <a:r>
              <a:rPr lang="zh-CN" altLang="en-US">
                <a:solidFill>
                  <a:srgbClr val="000000"/>
                </a:solidFill>
                <a:effectLst/>
                <a:latin typeface="GBK-Song55"/>
              </a:rPr>
              <a:t>受</a:t>
            </a:r>
            <a:r>
              <a:rPr lang="zh-CN" altLang="en-US">
                <a:solidFill>
                  <a:srgbClr val="000000"/>
                </a:solidFill>
                <a:effectLst/>
                <a:latin typeface="GBK-Song40"/>
              </a:rPr>
              <a:t>到电</a:t>
            </a:r>
            <a:r>
              <a:rPr lang="zh-CN" altLang="en-US">
                <a:solidFill>
                  <a:srgbClr val="000000"/>
                </a:solidFill>
                <a:effectLst/>
                <a:latin typeface="GBK-Song38"/>
              </a:rPr>
              <a:t>场</a:t>
            </a:r>
            <a:r>
              <a:rPr lang="zh-CN" altLang="en-US">
                <a:solidFill>
                  <a:srgbClr val="000000"/>
                </a:solidFill>
                <a:effectLst/>
                <a:latin typeface="GBK-Song40"/>
              </a:rPr>
              <a:t>的</a:t>
            </a:r>
            <a:r>
              <a:rPr lang="zh-CN" altLang="en-US">
                <a:solidFill>
                  <a:srgbClr val="000000"/>
                </a:solidFill>
                <a:effectLst/>
                <a:latin typeface="GBK-Song45"/>
              </a:rPr>
              <a:t>加</a:t>
            </a:r>
            <a:r>
              <a:rPr lang="zh-CN" altLang="en-US">
                <a:solidFill>
                  <a:srgbClr val="000000"/>
                </a:solidFill>
                <a:effectLst/>
                <a:latin typeface="GBK-Song56"/>
              </a:rPr>
              <a:t>速</a:t>
            </a:r>
            <a:r>
              <a:rPr lang="zh-CN" altLang="en-US">
                <a:solidFill>
                  <a:srgbClr val="000000"/>
                </a:solidFill>
                <a:effectLst/>
                <a:latin typeface="GBK-Song26"/>
              </a:rPr>
              <a:t>，</a:t>
            </a:r>
            <a:r>
              <a:rPr lang="zh-CN" altLang="en-US">
                <a:solidFill>
                  <a:srgbClr val="000000"/>
                </a:solidFill>
                <a:effectLst/>
                <a:latin typeface="GBK-Song47"/>
              </a:rPr>
              <a:t>可</a:t>
            </a:r>
            <a:r>
              <a:rPr lang="zh-CN" altLang="en-US">
                <a:solidFill>
                  <a:srgbClr val="000000"/>
                </a:solidFill>
                <a:effectLst/>
                <a:latin typeface="GBK-Song51"/>
              </a:rPr>
              <a:t>能</a:t>
            </a:r>
            <a:r>
              <a:rPr lang="zh-CN" altLang="en-US">
                <a:solidFill>
                  <a:srgbClr val="000000"/>
                </a:solidFill>
                <a:effectLst/>
                <a:latin typeface="GBK-Song46"/>
              </a:rPr>
              <a:t>具</a:t>
            </a:r>
            <a:r>
              <a:rPr lang="zh-CN" altLang="en-US">
                <a:solidFill>
                  <a:srgbClr val="000000"/>
                </a:solidFill>
                <a:effectLst/>
                <a:latin typeface="GBK-Song62"/>
              </a:rPr>
              <a:t>有</a:t>
            </a:r>
            <a:r>
              <a:rPr lang="zh-CN" altLang="en-US">
                <a:solidFill>
                  <a:srgbClr val="000000"/>
                </a:solidFill>
                <a:effectLst/>
                <a:latin typeface="GBK-Song43"/>
              </a:rPr>
              <a:t>很</a:t>
            </a:r>
            <a:r>
              <a:rPr lang="zh-CN" altLang="en-US">
                <a:solidFill>
                  <a:srgbClr val="000000"/>
                </a:solidFill>
                <a:effectLst/>
                <a:latin typeface="GBK-Song39"/>
              </a:rPr>
              <a:t>大</a:t>
            </a:r>
            <a:r>
              <a:rPr lang="zh-CN" altLang="en-US">
                <a:solidFill>
                  <a:srgbClr val="000000"/>
                </a:solidFill>
                <a:effectLst/>
                <a:latin typeface="GBK-Song40"/>
              </a:rPr>
              <a:t>的动</a:t>
            </a:r>
            <a:r>
              <a:rPr lang="zh-CN" altLang="en-US">
                <a:solidFill>
                  <a:srgbClr val="000000"/>
                </a:solidFill>
                <a:effectLst/>
                <a:latin typeface="GBK-Song51"/>
              </a:rPr>
              <a:t>能</a:t>
            </a:r>
            <a:r>
              <a:rPr lang="zh-CN" altLang="en-US">
                <a:solidFill>
                  <a:srgbClr val="000000"/>
                </a:solidFill>
                <a:effectLst/>
                <a:latin typeface="GBK-Song25"/>
              </a:rPr>
              <a:t>。</a:t>
            </a:r>
            <a:r>
              <a:rPr lang="zh-CN" altLang="en-US">
                <a:solidFill>
                  <a:srgbClr val="000000"/>
                </a:solidFill>
                <a:effectLst/>
                <a:latin typeface="GBK-Song56"/>
              </a:rPr>
              <a:t>它</a:t>
            </a:r>
            <a:r>
              <a:rPr lang="zh-CN" altLang="en-US">
                <a:solidFill>
                  <a:srgbClr val="000000"/>
                </a:solidFill>
                <a:effectLst/>
                <a:latin typeface="GBK-Song50"/>
              </a:rPr>
              <a:t>们</a:t>
            </a:r>
            <a:r>
              <a:rPr lang="zh-CN" altLang="en-US">
                <a:solidFill>
                  <a:srgbClr val="000000"/>
                </a:solidFill>
                <a:effectLst/>
                <a:latin typeface="GBK-Song62"/>
              </a:rPr>
              <a:t>与</a:t>
            </a:r>
            <a:r>
              <a:rPr lang="zh-CN" altLang="en-US">
                <a:solidFill>
                  <a:srgbClr val="000000"/>
                </a:solidFill>
                <a:effectLst/>
                <a:latin typeface="GBK-Song36"/>
              </a:rPr>
              <a:t>半</a:t>
            </a:r>
            <a:r>
              <a:rPr lang="zh-CN" altLang="en-US">
                <a:solidFill>
                  <a:srgbClr val="000000"/>
                </a:solidFill>
                <a:effectLst/>
                <a:latin typeface="GBK-Song40"/>
              </a:rPr>
              <a:t>导</a:t>
            </a:r>
            <a:r>
              <a:rPr lang="zh-CN" altLang="en-US">
                <a:solidFill>
                  <a:srgbClr val="000000"/>
                </a:solidFill>
                <a:effectLst/>
                <a:latin typeface="GBK-Song57"/>
              </a:rPr>
              <a:t>体</a:t>
            </a:r>
            <a:r>
              <a:rPr lang="zh-CN" altLang="en-US">
                <a:solidFill>
                  <a:srgbClr val="000000"/>
                </a:solidFill>
                <a:effectLst/>
                <a:latin typeface="GBK-Song40"/>
              </a:rPr>
              <a:t>的</a:t>
            </a:r>
            <a:r>
              <a:rPr lang="zh-CN" altLang="en-US">
                <a:solidFill>
                  <a:srgbClr val="000000"/>
                </a:solidFill>
                <a:effectLst/>
                <a:latin typeface="GBK-Song46"/>
              </a:rPr>
              <a:t>晶</a:t>
            </a:r>
            <a:r>
              <a:rPr lang="zh-CN" altLang="en-US">
                <a:solidFill>
                  <a:srgbClr val="000000"/>
                </a:solidFill>
                <a:effectLst/>
                <a:latin typeface="GBK-Song42"/>
              </a:rPr>
              <a:t>格</a:t>
            </a:r>
            <a:r>
              <a:rPr lang="zh-CN" altLang="en-US">
                <a:solidFill>
                  <a:srgbClr val="000000"/>
                </a:solidFill>
                <a:effectLst/>
                <a:latin typeface="GBK-Song63"/>
              </a:rPr>
              <a:t>原</a:t>
            </a:r>
            <a:r>
              <a:rPr lang="zh-CN" altLang="en-US">
                <a:solidFill>
                  <a:srgbClr val="000000"/>
                </a:solidFill>
                <a:effectLst/>
                <a:latin typeface="GBK-Song65"/>
              </a:rPr>
              <a:t>子</a:t>
            </a:r>
            <a:r>
              <a:rPr lang="zh-CN" altLang="en-US">
                <a:solidFill>
                  <a:srgbClr val="000000"/>
                </a:solidFill>
                <a:effectLst/>
                <a:latin typeface="GBK-Song41"/>
              </a:rPr>
              <a:t>发</a:t>
            </a:r>
            <a:r>
              <a:rPr lang="zh-CN" altLang="en-US">
                <a:solidFill>
                  <a:srgbClr val="000000"/>
                </a:solidFill>
                <a:effectLst/>
                <a:latin typeface="GBK-Song55"/>
              </a:rPr>
              <a:t>生</a:t>
            </a:r>
            <a:r>
              <a:rPr lang="zh-CN" altLang="en-US">
                <a:solidFill>
                  <a:srgbClr val="000000"/>
                </a:solidFill>
                <a:effectLst/>
                <a:latin typeface="GBK-Song52"/>
              </a:rPr>
              <a:t>碰</a:t>
            </a:r>
            <a:r>
              <a:rPr lang="zh-CN" altLang="en-US">
                <a:solidFill>
                  <a:srgbClr val="000000"/>
                </a:solidFill>
                <a:effectLst/>
                <a:latin typeface="GBK-Song65"/>
              </a:rPr>
              <a:t>撞</a:t>
            </a:r>
            <a:r>
              <a:rPr lang="zh-CN" altLang="en-US">
                <a:solidFill>
                  <a:srgbClr val="000000"/>
                </a:solidFill>
                <a:effectLst/>
                <a:latin typeface="GBK-Song55"/>
              </a:rPr>
              <a:t>时</a:t>
            </a:r>
            <a:r>
              <a:rPr lang="zh-CN" altLang="en-US">
                <a:solidFill>
                  <a:srgbClr val="000000"/>
                </a:solidFill>
                <a:effectLst/>
                <a:latin typeface="GBK-Song26"/>
              </a:rPr>
              <a:t>，</a:t>
            </a:r>
            <a:r>
              <a:rPr lang="zh-CN" altLang="en-US">
                <a:solidFill>
                  <a:srgbClr val="000000"/>
                </a:solidFill>
                <a:effectLst/>
                <a:latin typeface="GBK-Song51"/>
              </a:rPr>
              <a:t>能</a:t>
            </a:r>
            <a:r>
              <a:rPr lang="zh-CN" altLang="en-US">
                <a:solidFill>
                  <a:srgbClr val="000000"/>
                </a:solidFill>
                <a:effectLst/>
                <a:latin typeface="GBK-Song36"/>
              </a:rPr>
              <a:t>把</a:t>
            </a:r>
            <a:r>
              <a:rPr lang="zh-CN" altLang="en-US">
                <a:solidFill>
                  <a:srgbClr val="000000"/>
                </a:solidFill>
                <a:effectLst/>
                <a:latin typeface="GBK-Song45"/>
              </a:rPr>
              <a:t>价键</a:t>
            </a:r>
            <a:r>
              <a:rPr lang="zh-CN" altLang="en-US">
                <a:solidFill>
                  <a:srgbClr val="000000"/>
                </a:solidFill>
                <a:effectLst/>
                <a:latin typeface="GBK-Song54"/>
              </a:rPr>
              <a:t>上</a:t>
            </a:r>
            <a:r>
              <a:rPr lang="zh-CN" altLang="en-US">
                <a:solidFill>
                  <a:srgbClr val="000000"/>
                </a:solidFill>
                <a:effectLst/>
                <a:latin typeface="GBK-Song40"/>
              </a:rPr>
              <a:t>的电</a:t>
            </a:r>
            <a:r>
              <a:rPr lang="zh-CN" altLang="en-US">
                <a:solidFill>
                  <a:srgbClr val="000000"/>
                </a:solidFill>
                <a:effectLst/>
                <a:latin typeface="GBK-Song65"/>
              </a:rPr>
              <a:t>子</a:t>
            </a:r>
            <a:r>
              <a:rPr lang="zh-CN" altLang="en-US">
                <a:solidFill>
                  <a:srgbClr val="000000"/>
                </a:solidFill>
                <a:effectLst/>
                <a:latin typeface="GBK-Song52"/>
              </a:rPr>
              <a:t>碰</a:t>
            </a:r>
            <a:r>
              <a:rPr lang="zh-CN" altLang="en-US">
                <a:solidFill>
                  <a:srgbClr val="000000"/>
                </a:solidFill>
                <a:effectLst/>
                <a:latin typeface="GBK-Song65"/>
              </a:rPr>
              <a:t>撞</a:t>
            </a:r>
            <a:r>
              <a:rPr lang="zh-CN" altLang="en-US">
                <a:solidFill>
                  <a:srgbClr val="000000"/>
                </a:solidFill>
                <a:effectLst/>
                <a:latin typeface="GBK-Song38"/>
              </a:rPr>
              <a:t>出</a:t>
            </a:r>
            <a:r>
              <a:rPr lang="zh-CN" altLang="en-US">
                <a:solidFill>
                  <a:srgbClr val="000000"/>
                </a:solidFill>
                <a:effectLst/>
                <a:latin typeface="GBK-Song48"/>
              </a:rPr>
              <a:t>来</a:t>
            </a:r>
            <a:r>
              <a:rPr lang="zh-CN" altLang="en-US">
                <a:solidFill>
                  <a:srgbClr val="000000"/>
                </a:solidFill>
                <a:effectLst/>
                <a:latin typeface="GBK-Song26"/>
              </a:rPr>
              <a:t>，</a:t>
            </a:r>
            <a:r>
              <a:rPr lang="zh-CN" altLang="en-US">
                <a:solidFill>
                  <a:srgbClr val="000000"/>
                </a:solidFill>
                <a:effectLst/>
                <a:latin typeface="GBK-Song38"/>
              </a:rPr>
              <a:t>成</a:t>
            </a:r>
            <a:r>
              <a:rPr lang="zh-CN" altLang="en-US">
                <a:solidFill>
                  <a:srgbClr val="000000"/>
                </a:solidFill>
                <a:effectLst/>
                <a:latin typeface="GBK-Song58"/>
              </a:rPr>
              <a:t>为</a:t>
            </a:r>
            <a:r>
              <a:rPr lang="zh-CN" altLang="en-US">
                <a:solidFill>
                  <a:srgbClr val="000000"/>
                </a:solidFill>
                <a:effectLst/>
                <a:latin typeface="GBK-Song40"/>
              </a:rPr>
              <a:t>导电电</a:t>
            </a:r>
            <a:r>
              <a:rPr lang="zh-CN" altLang="en-US">
                <a:solidFill>
                  <a:srgbClr val="000000"/>
                </a:solidFill>
                <a:effectLst/>
                <a:latin typeface="GBK-Song65"/>
              </a:rPr>
              <a:t>子</a:t>
            </a:r>
            <a:r>
              <a:rPr lang="zh-CN" altLang="en-US">
                <a:solidFill>
                  <a:srgbClr val="000000"/>
                </a:solidFill>
                <a:effectLst/>
                <a:latin typeface="GBK-Song26"/>
              </a:rPr>
              <a:t>，</a:t>
            </a:r>
            <a:r>
              <a:rPr lang="zh-CN" altLang="en-US">
                <a:solidFill>
                  <a:srgbClr val="000000"/>
                </a:solidFill>
                <a:effectLst/>
                <a:latin typeface="GBK-Song57"/>
              </a:rPr>
              <a:t>同</a:t>
            </a:r>
            <a:r>
              <a:rPr lang="zh-CN" altLang="en-US">
                <a:solidFill>
                  <a:srgbClr val="000000"/>
                </a:solidFill>
                <a:effectLst/>
                <a:latin typeface="GBK-Song55"/>
              </a:rPr>
              <a:t>时</a:t>
            </a:r>
            <a:r>
              <a:rPr lang="zh-CN" altLang="en-US">
                <a:solidFill>
                  <a:srgbClr val="000000"/>
                </a:solidFill>
                <a:effectLst/>
                <a:latin typeface="GBK-Song38"/>
              </a:rPr>
              <a:t>产</a:t>
            </a:r>
            <a:r>
              <a:rPr lang="zh-CN" altLang="en-US">
                <a:solidFill>
                  <a:srgbClr val="000000"/>
                </a:solidFill>
                <a:effectLst/>
                <a:latin typeface="GBK-Song55"/>
              </a:rPr>
              <a:t>生 </a:t>
            </a:r>
            <a:r>
              <a:rPr lang="zh-CN" altLang="en-US">
                <a:solidFill>
                  <a:srgbClr val="000000"/>
                </a:solidFill>
                <a:effectLst/>
                <a:latin typeface="GBK-Song61"/>
              </a:rPr>
              <a:t>一</a:t>
            </a:r>
            <a:r>
              <a:rPr lang="zh-CN" altLang="en-US">
                <a:solidFill>
                  <a:srgbClr val="000000"/>
                </a:solidFill>
                <a:effectLst/>
                <a:latin typeface="GBK-Song42"/>
              </a:rPr>
              <a:t>个</a:t>
            </a:r>
            <a:r>
              <a:rPr lang="zh-CN" altLang="en-US">
                <a:solidFill>
                  <a:srgbClr val="000000"/>
                </a:solidFill>
                <a:effectLst/>
                <a:latin typeface="GBK-Song47"/>
              </a:rPr>
              <a:t>空</a:t>
            </a:r>
            <a:r>
              <a:rPr lang="zh-CN" altLang="en-US">
                <a:solidFill>
                  <a:srgbClr val="000000"/>
                </a:solidFill>
                <a:effectLst/>
                <a:latin typeface="GBK-Song60"/>
              </a:rPr>
              <a:t>穴</a:t>
            </a:r>
            <a:r>
              <a:rPr lang="zh-CN" altLang="en-US">
                <a:solidFill>
                  <a:srgbClr val="000000"/>
                </a:solidFill>
                <a:effectLst/>
                <a:latin typeface="GBK-Song25"/>
              </a:rPr>
              <a:t>。</a:t>
            </a:r>
            <a:r>
              <a:rPr lang="zh-CN" altLang="en-US">
                <a:solidFill>
                  <a:srgbClr val="000000"/>
                </a:solidFill>
                <a:effectLst/>
                <a:latin typeface="GBK-Song39"/>
              </a:rPr>
              <a:t>从</a:t>
            </a:r>
            <a:r>
              <a:rPr lang="zh-CN" altLang="en-US">
                <a:solidFill>
                  <a:srgbClr val="000000"/>
                </a:solidFill>
                <a:effectLst/>
                <a:latin typeface="GBK-Song51"/>
              </a:rPr>
              <a:t>能</a:t>
            </a:r>
            <a:r>
              <a:rPr lang="zh-CN" altLang="en-US">
                <a:solidFill>
                  <a:srgbClr val="000000"/>
                </a:solidFill>
                <a:effectLst/>
                <a:latin typeface="GBK-Song39"/>
              </a:rPr>
              <a:t>带</a:t>
            </a:r>
            <a:r>
              <a:rPr lang="zh-CN" altLang="en-US">
                <a:solidFill>
                  <a:srgbClr val="000000"/>
                </a:solidFill>
                <a:effectLst/>
                <a:latin typeface="GBK-Song43"/>
              </a:rPr>
              <a:t>观</a:t>
            </a:r>
            <a:r>
              <a:rPr lang="zh-CN" altLang="en-US">
                <a:solidFill>
                  <a:srgbClr val="000000"/>
                </a:solidFill>
                <a:effectLst/>
                <a:latin typeface="GBK-Song40"/>
              </a:rPr>
              <a:t>点</a:t>
            </a:r>
            <a:r>
              <a:rPr lang="zh-CN" altLang="en-US">
                <a:solidFill>
                  <a:srgbClr val="000000"/>
                </a:solidFill>
                <a:effectLst/>
                <a:latin typeface="GBK-Song48"/>
              </a:rPr>
              <a:t>来</a:t>
            </a:r>
            <a:r>
              <a:rPr lang="zh-CN" altLang="en-US">
                <a:solidFill>
                  <a:srgbClr val="000000"/>
                </a:solidFill>
                <a:effectLst/>
                <a:latin typeface="GBK-Song47"/>
              </a:rPr>
              <a:t>看</a:t>
            </a:r>
            <a:r>
              <a:rPr lang="zh-CN" altLang="en-US">
                <a:solidFill>
                  <a:srgbClr val="000000"/>
                </a:solidFill>
                <a:effectLst/>
                <a:latin typeface="GBK-Song26"/>
              </a:rPr>
              <a:t>，</a:t>
            </a:r>
            <a:r>
              <a:rPr lang="zh-CN" altLang="en-US">
                <a:solidFill>
                  <a:srgbClr val="000000"/>
                </a:solidFill>
                <a:effectLst/>
                <a:latin typeface="GBK-Song46"/>
              </a:rPr>
              <a:t>就</a:t>
            </a:r>
            <a:r>
              <a:rPr lang="zh-CN" altLang="en-US">
                <a:solidFill>
                  <a:srgbClr val="000000"/>
                </a:solidFill>
                <a:effectLst/>
                <a:latin typeface="GBK-Song55"/>
              </a:rPr>
              <a:t>是</a:t>
            </a:r>
            <a:r>
              <a:rPr lang="zh-CN" altLang="en-US">
                <a:solidFill>
                  <a:srgbClr val="000000"/>
                </a:solidFill>
                <a:effectLst/>
                <a:latin typeface="GBK-Song42"/>
              </a:rPr>
              <a:t>高</a:t>
            </a:r>
            <a:r>
              <a:rPr lang="zh-CN" altLang="en-US">
                <a:solidFill>
                  <a:srgbClr val="000000"/>
                </a:solidFill>
                <a:effectLst/>
                <a:latin typeface="GBK-Song51"/>
              </a:rPr>
              <a:t>能</a:t>
            </a:r>
            <a:r>
              <a:rPr lang="zh-CN" altLang="en-US">
                <a:solidFill>
                  <a:srgbClr val="000000"/>
                </a:solidFill>
                <a:effectLst/>
                <a:latin typeface="GBK-Song48"/>
              </a:rPr>
              <a:t>量</a:t>
            </a:r>
            <a:r>
              <a:rPr lang="zh-CN" altLang="en-US">
                <a:solidFill>
                  <a:srgbClr val="000000"/>
                </a:solidFill>
                <a:effectLst/>
                <a:latin typeface="GBK-Song40"/>
              </a:rPr>
              <a:t>的电</a:t>
            </a:r>
            <a:r>
              <a:rPr lang="zh-CN" altLang="en-US">
                <a:solidFill>
                  <a:srgbClr val="000000"/>
                </a:solidFill>
                <a:effectLst/>
                <a:latin typeface="GBK-Song65"/>
              </a:rPr>
              <a:t>子</a:t>
            </a:r>
            <a:r>
              <a:rPr lang="zh-CN" altLang="en-US">
                <a:solidFill>
                  <a:srgbClr val="000000"/>
                </a:solidFill>
                <a:effectLst/>
                <a:latin typeface="GBK-Song44"/>
              </a:rPr>
              <a:t>或</a:t>
            </a:r>
            <a:r>
              <a:rPr lang="zh-CN" altLang="en-US">
                <a:solidFill>
                  <a:srgbClr val="000000"/>
                </a:solidFill>
                <a:effectLst/>
                <a:latin typeface="GBK-Song47"/>
              </a:rPr>
              <a:t>空</a:t>
            </a:r>
            <a:r>
              <a:rPr lang="zh-CN" altLang="en-US">
                <a:solidFill>
                  <a:srgbClr val="000000"/>
                </a:solidFill>
                <a:effectLst/>
                <a:latin typeface="GBK-Song60"/>
              </a:rPr>
              <a:t>穴</a:t>
            </a:r>
            <a:r>
              <a:rPr lang="zh-CN" altLang="en-US">
                <a:solidFill>
                  <a:srgbClr val="000000"/>
                </a:solidFill>
                <a:effectLst/>
                <a:latin typeface="GBK-Song36"/>
              </a:rPr>
              <a:t>把</a:t>
            </a:r>
            <a:r>
              <a:rPr lang="zh-CN" altLang="en-US">
                <a:solidFill>
                  <a:srgbClr val="000000"/>
                </a:solidFill>
                <a:effectLst/>
                <a:latin typeface="GBK-Song49"/>
              </a:rPr>
              <a:t>满</a:t>
            </a:r>
            <a:r>
              <a:rPr lang="zh-CN" altLang="en-US">
                <a:solidFill>
                  <a:srgbClr val="000000"/>
                </a:solidFill>
                <a:effectLst/>
                <a:latin typeface="GBK-Song39"/>
              </a:rPr>
              <a:t>带</a:t>
            </a:r>
            <a:r>
              <a:rPr lang="zh-CN" altLang="en-US">
                <a:solidFill>
                  <a:srgbClr val="000000"/>
                </a:solidFill>
                <a:effectLst/>
                <a:latin typeface="GBK-Song64"/>
              </a:rPr>
              <a:t>中</a:t>
            </a:r>
            <a:r>
              <a:rPr lang="zh-CN" altLang="en-US">
                <a:solidFill>
                  <a:srgbClr val="000000"/>
                </a:solidFill>
                <a:effectLst/>
                <a:latin typeface="GBK-Song40"/>
              </a:rPr>
              <a:t>电</a:t>
            </a:r>
            <a:r>
              <a:rPr lang="zh-CN" altLang="en-US">
                <a:solidFill>
                  <a:srgbClr val="000000"/>
                </a:solidFill>
                <a:effectLst/>
                <a:latin typeface="GBK-Song65"/>
              </a:rPr>
              <a:t>子</a:t>
            </a:r>
            <a:r>
              <a:rPr lang="zh-CN" altLang="en-US">
                <a:solidFill>
                  <a:srgbClr val="000000"/>
                </a:solidFill>
                <a:effectLst/>
                <a:latin typeface="GBK-Song45"/>
              </a:rPr>
              <a:t>激</a:t>
            </a:r>
            <a:r>
              <a:rPr lang="zh-CN" altLang="en-US">
                <a:solidFill>
                  <a:srgbClr val="000000"/>
                </a:solidFill>
                <a:effectLst/>
                <a:latin typeface="GBK-Song41"/>
              </a:rPr>
              <a:t>发</a:t>
            </a:r>
            <a:r>
              <a:rPr lang="zh-CN" altLang="en-US">
                <a:solidFill>
                  <a:srgbClr val="000000"/>
                </a:solidFill>
                <a:effectLst/>
                <a:latin typeface="GBK-Song40"/>
              </a:rPr>
              <a:t>到导</a:t>
            </a:r>
            <a:r>
              <a:rPr lang="zh-CN" altLang="en-US">
                <a:solidFill>
                  <a:srgbClr val="000000"/>
                </a:solidFill>
                <a:effectLst/>
                <a:latin typeface="GBK-Song39"/>
              </a:rPr>
              <a:t>带</a:t>
            </a:r>
            <a:r>
              <a:rPr lang="zh-CN" altLang="en-US">
                <a:solidFill>
                  <a:srgbClr val="000000"/>
                </a:solidFill>
                <a:effectLst/>
                <a:latin typeface="GBK-Song26"/>
              </a:rPr>
              <a:t>，</a:t>
            </a:r>
            <a:r>
              <a:rPr lang="zh-CN" altLang="en-US">
                <a:solidFill>
                  <a:srgbClr val="000000"/>
                </a:solidFill>
                <a:effectLst/>
                <a:latin typeface="GBK-Song38"/>
              </a:rPr>
              <a:t>产</a:t>
            </a:r>
            <a:r>
              <a:rPr lang="zh-CN" altLang="en-US">
                <a:solidFill>
                  <a:srgbClr val="000000"/>
                </a:solidFill>
                <a:effectLst/>
                <a:latin typeface="GBK-Song55"/>
              </a:rPr>
              <a:t>生</a:t>
            </a:r>
            <a:r>
              <a:rPr lang="zh-CN" altLang="en-US">
                <a:solidFill>
                  <a:srgbClr val="000000"/>
                </a:solidFill>
                <a:effectLst/>
                <a:latin typeface="GBK-Song49"/>
              </a:rPr>
              <a:t>了</a:t>
            </a:r>
            <a:r>
              <a:rPr lang="zh-CN" altLang="en-US">
                <a:solidFill>
                  <a:srgbClr val="000000"/>
                </a:solidFill>
                <a:effectLst/>
                <a:latin typeface="GBK-Song40"/>
              </a:rPr>
              <a:t>电</a:t>
            </a:r>
            <a:r>
              <a:rPr lang="zh-CN" altLang="en-US">
                <a:solidFill>
                  <a:srgbClr val="000000"/>
                </a:solidFill>
                <a:effectLst/>
                <a:latin typeface="GBK-Song65"/>
              </a:rPr>
              <a:t>子</a:t>
            </a:r>
            <a:r>
              <a:rPr lang="en-US" altLang="zh-CN">
                <a:solidFill>
                  <a:srgbClr val="000000"/>
                </a:solidFill>
                <a:effectLst/>
                <a:latin typeface="GBK-Song25"/>
              </a:rPr>
              <a:t>―</a:t>
            </a:r>
            <a:r>
              <a:rPr lang="zh-CN" altLang="en-US">
                <a:solidFill>
                  <a:srgbClr val="000000"/>
                </a:solidFill>
                <a:effectLst/>
                <a:latin typeface="GBK-Song47"/>
              </a:rPr>
              <a:t>空</a:t>
            </a:r>
            <a:r>
              <a:rPr lang="zh-CN" altLang="en-US">
                <a:solidFill>
                  <a:srgbClr val="000000"/>
                </a:solidFill>
                <a:effectLst/>
                <a:latin typeface="GBK-Song60"/>
              </a:rPr>
              <a:t>穴</a:t>
            </a:r>
            <a:r>
              <a:rPr lang="zh-CN" altLang="en-US">
                <a:solidFill>
                  <a:srgbClr val="000000"/>
                </a:solidFill>
                <a:effectLst/>
                <a:latin typeface="GBK-Song40"/>
              </a:rPr>
              <a:t>对</a:t>
            </a:r>
            <a:r>
              <a:rPr lang="zh-CN" altLang="en-US">
                <a:solidFill>
                  <a:srgbClr val="000000"/>
                </a:solidFill>
                <a:effectLst/>
                <a:latin typeface="GBK-Song26"/>
              </a:rPr>
              <a:t>。</a:t>
            </a:r>
            <a:endParaRPr lang="en-US" altLang="zh-CN">
              <a:solidFill>
                <a:srgbClr val="000000"/>
              </a:solidFill>
              <a:effectLst/>
              <a:latin typeface="GBK-Song26"/>
            </a:endParaRPr>
          </a:p>
          <a:p>
            <a:r>
              <a:rPr lang="zh-CN" altLang="en-US"/>
              <a:t>碰撞电离率：</a:t>
            </a:r>
            <a:endParaRPr lang="en-US" altLang="zh-CN"/>
          </a:p>
          <a:p>
            <a:endParaRPr lang="en-US" altLang="zh-CN"/>
          </a:p>
          <a:p>
            <a:endParaRPr lang="en-US" altLang="zh-CN"/>
          </a:p>
          <a:p>
            <a:r>
              <a:rPr lang="en-US" altLang="zh-CN"/>
              <a:t>Selberherr</a:t>
            </a:r>
            <a:r>
              <a:rPr lang="zh-CN" altLang="en-US"/>
              <a:t>：</a:t>
            </a:r>
            <a:endParaRPr lang="en-US" altLang="zh-CN"/>
          </a:p>
          <a:p>
            <a:endParaRPr lang="en-US" altLang="zh-CN"/>
          </a:p>
          <a:p>
            <a:r>
              <a:rPr lang="en-US" altLang="zh-CN"/>
              <a:t>Valdinoci</a:t>
            </a:r>
            <a:r>
              <a:rPr lang="zh-CN" altLang="en-US"/>
              <a:t>：</a:t>
            </a:r>
          </a:p>
        </p:txBody>
      </p:sp>
      <p:pic>
        <p:nvPicPr>
          <p:cNvPr id="5" name="图片 4">
            <a:extLst>
              <a:ext uri="{FF2B5EF4-FFF2-40B4-BE49-F238E27FC236}">
                <a16:creationId xmlns:a16="http://schemas.microsoft.com/office/drawing/2014/main" id="{0950D530-9047-65F1-987D-5079883537D2}"/>
              </a:ext>
            </a:extLst>
          </p:cNvPr>
          <p:cNvPicPr>
            <a:picLocks noChangeAspect="1"/>
          </p:cNvPicPr>
          <p:nvPr/>
        </p:nvPicPr>
        <p:blipFill>
          <a:blip r:embed="rId3"/>
          <a:stretch>
            <a:fillRect/>
          </a:stretch>
        </p:blipFill>
        <p:spPr>
          <a:xfrm>
            <a:off x="9296400" y="2154814"/>
            <a:ext cx="4763531" cy="4475541"/>
          </a:xfrm>
          <a:prstGeom prst="rect">
            <a:avLst/>
          </a:prstGeom>
        </p:spPr>
      </p:pic>
      <p:pic>
        <p:nvPicPr>
          <p:cNvPr id="7" name="图片 6">
            <a:extLst>
              <a:ext uri="{FF2B5EF4-FFF2-40B4-BE49-F238E27FC236}">
                <a16:creationId xmlns:a16="http://schemas.microsoft.com/office/drawing/2014/main" id="{CE266B44-6819-E0D0-9CA8-E388D378E6D9}"/>
              </a:ext>
            </a:extLst>
          </p:cNvPr>
          <p:cNvPicPr>
            <a:picLocks noChangeAspect="1"/>
          </p:cNvPicPr>
          <p:nvPr/>
        </p:nvPicPr>
        <p:blipFill>
          <a:blip r:embed="rId4"/>
          <a:stretch>
            <a:fillRect/>
          </a:stretch>
        </p:blipFill>
        <p:spPr>
          <a:xfrm>
            <a:off x="2851256" y="2530246"/>
            <a:ext cx="3019773" cy="863764"/>
          </a:xfrm>
          <a:prstGeom prst="rect">
            <a:avLst/>
          </a:prstGeom>
        </p:spPr>
      </p:pic>
      <p:pic>
        <p:nvPicPr>
          <p:cNvPr id="9" name="图片 8">
            <a:extLst>
              <a:ext uri="{FF2B5EF4-FFF2-40B4-BE49-F238E27FC236}">
                <a16:creationId xmlns:a16="http://schemas.microsoft.com/office/drawing/2014/main" id="{C84B2F1F-E5B5-AD86-AA1F-409F2C2AF952}"/>
              </a:ext>
            </a:extLst>
          </p:cNvPr>
          <p:cNvPicPr>
            <a:picLocks noChangeAspect="1"/>
          </p:cNvPicPr>
          <p:nvPr/>
        </p:nvPicPr>
        <p:blipFill rotWithShape="1">
          <a:blip r:embed="rId5"/>
          <a:srcRect l="8102" t="1" r="11491" b="-7591"/>
          <a:stretch/>
        </p:blipFill>
        <p:spPr>
          <a:xfrm>
            <a:off x="2478474" y="3609181"/>
            <a:ext cx="3191321" cy="1156057"/>
          </a:xfrm>
          <a:prstGeom prst="rect">
            <a:avLst/>
          </a:prstGeom>
        </p:spPr>
      </p:pic>
      <p:pic>
        <p:nvPicPr>
          <p:cNvPr id="11" name="图片 10">
            <a:extLst>
              <a:ext uri="{FF2B5EF4-FFF2-40B4-BE49-F238E27FC236}">
                <a16:creationId xmlns:a16="http://schemas.microsoft.com/office/drawing/2014/main" id="{CF73006D-194C-D1DF-A03F-4BFD14D698A3}"/>
              </a:ext>
            </a:extLst>
          </p:cNvPr>
          <p:cNvPicPr>
            <a:picLocks noChangeAspect="1"/>
          </p:cNvPicPr>
          <p:nvPr/>
        </p:nvPicPr>
        <p:blipFill>
          <a:blip r:embed="rId6"/>
          <a:stretch>
            <a:fillRect/>
          </a:stretch>
        </p:blipFill>
        <p:spPr>
          <a:xfrm>
            <a:off x="5886450" y="3653149"/>
            <a:ext cx="3893164" cy="974884"/>
          </a:xfrm>
          <a:prstGeom prst="rect">
            <a:avLst/>
          </a:prstGeom>
        </p:spPr>
      </p:pic>
      <p:pic>
        <p:nvPicPr>
          <p:cNvPr id="13" name="图片 12">
            <a:extLst>
              <a:ext uri="{FF2B5EF4-FFF2-40B4-BE49-F238E27FC236}">
                <a16:creationId xmlns:a16="http://schemas.microsoft.com/office/drawing/2014/main" id="{DD092599-58FD-0CC7-F088-3E7EE2370D3C}"/>
              </a:ext>
            </a:extLst>
          </p:cNvPr>
          <p:cNvPicPr>
            <a:picLocks noChangeAspect="1"/>
          </p:cNvPicPr>
          <p:nvPr/>
        </p:nvPicPr>
        <p:blipFill>
          <a:blip r:embed="rId7"/>
          <a:stretch>
            <a:fillRect/>
          </a:stretch>
        </p:blipFill>
        <p:spPr>
          <a:xfrm>
            <a:off x="2367508" y="4817686"/>
            <a:ext cx="3518942" cy="22273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边界表示法</a:t>
            </a:r>
            <a:r>
              <a:rPr lang="en-US" altLang="zh-CN"/>
              <a:t>(Boundary Representation)</a:t>
            </a:r>
            <a:endParaRPr lang="zh-CN" altLang="en-US"/>
          </a:p>
        </p:txBody>
      </p:sp>
      <p:sp>
        <p:nvSpPr>
          <p:cNvPr id="3" name="内容占位符 2"/>
          <p:cNvSpPr>
            <a:spLocks noGrp="1"/>
          </p:cNvSpPr>
          <p:nvPr>
            <p:ph idx="1"/>
          </p:nvPr>
        </p:nvSpPr>
        <p:spPr>
          <a:xfrm>
            <a:off x="621507" y="941817"/>
            <a:ext cx="13078618" cy="5293167"/>
          </a:xfrm>
        </p:spPr>
        <p:txBody>
          <a:bodyPr/>
          <a:lstStyle/>
          <a:p>
            <a:r>
              <a:rPr lang="en-US" altLang="zh-CN"/>
              <a:t>BRep</a:t>
            </a:r>
            <a:r>
              <a:rPr lang="zh-CN" altLang="en-US"/>
              <a:t>中的拓扑信息：</a:t>
            </a:r>
            <a:r>
              <a:rPr lang="zh-CN" altLang="en-US" b="0" i="0">
                <a:solidFill>
                  <a:srgbClr val="121212"/>
                </a:solidFill>
                <a:effectLst/>
                <a:latin typeface="-apple-system"/>
              </a:rPr>
              <a:t>拓扑信息描述形体上的顶点、边、面的连接关系。</a:t>
            </a:r>
            <a:endParaRPr lang="en-US" altLang="zh-CN"/>
          </a:p>
          <a:p>
            <a:endParaRPr lang="zh-CN" altLang="en-US"/>
          </a:p>
        </p:txBody>
      </p:sp>
      <p:sp>
        <p:nvSpPr>
          <p:cNvPr id="9" name="AutoShape 4"/>
          <p:cNvSpPr>
            <a:spLocks noChangeAspect="1" noChangeArrowheads="1"/>
          </p:cNvSpPr>
          <p:nvPr/>
        </p:nvSpPr>
        <p:spPr bwMode="auto">
          <a:xfrm>
            <a:off x="7202488" y="34559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AutoShape 6"/>
          <p:cNvSpPr>
            <a:spLocks noChangeAspect="1" noChangeArrowheads="1"/>
          </p:cNvSpPr>
          <p:nvPr/>
        </p:nvSpPr>
        <p:spPr bwMode="auto">
          <a:xfrm>
            <a:off x="7354888" y="3608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781" y="1349933"/>
            <a:ext cx="10332097" cy="585594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96C13-2018-C92A-C28D-8EF4B41B0E97}"/>
              </a:ext>
            </a:extLst>
          </p:cNvPr>
          <p:cNvSpPr>
            <a:spLocks noGrp="1"/>
          </p:cNvSpPr>
          <p:nvPr>
            <p:ph type="title"/>
          </p:nvPr>
        </p:nvSpPr>
        <p:spPr/>
        <p:txBody>
          <a:bodyPr/>
          <a:lstStyle/>
          <a:p>
            <a:r>
              <a:rPr lang="zh-CN" altLang="en-US"/>
              <a:t>载流子的带间隧道跃迁</a:t>
            </a:r>
          </a:p>
        </p:txBody>
      </p:sp>
      <p:sp>
        <p:nvSpPr>
          <p:cNvPr id="3" name="内容占位符 2">
            <a:extLst>
              <a:ext uri="{FF2B5EF4-FFF2-40B4-BE49-F238E27FC236}">
                <a16:creationId xmlns:a16="http://schemas.microsoft.com/office/drawing/2014/main" id="{52B3F5D2-FF82-D2C1-3334-911299CA2635}"/>
              </a:ext>
            </a:extLst>
          </p:cNvPr>
          <p:cNvSpPr>
            <a:spLocks noGrp="1"/>
          </p:cNvSpPr>
          <p:nvPr>
            <p:ph idx="1"/>
          </p:nvPr>
        </p:nvSpPr>
        <p:spPr/>
        <p:txBody>
          <a:bodyPr/>
          <a:lstStyle/>
          <a:p>
            <a:r>
              <a:rPr lang="en-US" altLang="zh-CN"/>
              <a:t>,</a:t>
            </a:r>
          </a:p>
          <a:p>
            <a:endParaRPr lang="zh-CN" altLang="en-US"/>
          </a:p>
        </p:txBody>
      </p:sp>
      <p:pic>
        <p:nvPicPr>
          <p:cNvPr id="5" name="图片 4">
            <a:extLst>
              <a:ext uri="{FF2B5EF4-FFF2-40B4-BE49-F238E27FC236}">
                <a16:creationId xmlns:a16="http://schemas.microsoft.com/office/drawing/2014/main" id="{591B551C-AEB0-5BEA-C1C9-ACEE92CEF3E9}"/>
              </a:ext>
            </a:extLst>
          </p:cNvPr>
          <p:cNvPicPr>
            <a:picLocks noChangeAspect="1"/>
          </p:cNvPicPr>
          <p:nvPr/>
        </p:nvPicPr>
        <p:blipFill>
          <a:blip r:embed="rId2"/>
          <a:stretch>
            <a:fillRect/>
          </a:stretch>
        </p:blipFill>
        <p:spPr>
          <a:xfrm>
            <a:off x="1954480" y="1982238"/>
            <a:ext cx="5091150" cy="690568"/>
          </a:xfrm>
          <a:prstGeom prst="rect">
            <a:avLst/>
          </a:prstGeom>
        </p:spPr>
      </p:pic>
    </p:spTree>
    <p:extLst>
      <p:ext uri="{BB962C8B-B14F-4D97-AF65-F5344CB8AC3E}">
        <p14:creationId xmlns:p14="http://schemas.microsoft.com/office/powerpoint/2010/main" val="202191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BRep</a:t>
            </a:r>
            <a:r>
              <a:rPr lang="zh-CN" altLang="en-US"/>
              <a:t>的底层数据结构和算法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a:t>为了涵盖 </a:t>
                </a:r>
                <a:r>
                  <a:rPr lang="en-US" altLang="zh-CN"/>
                  <a:t>B-Rep </a:t>
                </a:r>
                <a:r>
                  <a:rPr lang="zh-CN" altLang="en-US"/>
                  <a:t>结构 </a:t>
                </a:r>
                <a:r>
                  <a:rPr lang="en-US" altLang="zh-CN"/>
                  <a:t>(Boundary-Representation)</a:t>
                </a:r>
                <a:r>
                  <a:rPr lang="zh-CN" altLang="en-US"/>
                  <a:t>的基础操作，需要定义一些基本的数据结构。</a:t>
                </a:r>
                <a:endParaRPr lang="en-US" altLang="zh-CN"/>
              </a:p>
              <a:p>
                <a:r>
                  <a:rPr lang="zh-CN" altLang="en-US"/>
                  <a:t>参考 </a:t>
                </a:r>
                <a:r>
                  <a:rPr lang="en-US" altLang="zh-CN"/>
                  <a:t>OCC </a:t>
                </a:r>
                <a:r>
                  <a:rPr lang="zh-CN" altLang="en-US"/>
                  <a:t>的 </a:t>
                </a:r>
                <a:r>
                  <a:rPr lang="en-US" altLang="zh-CN"/>
                  <a:t>BREP </a:t>
                </a:r>
                <a:r>
                  <a:rPr lang="zh-CN" altLang="en-US"/>
                  <a:t>结构定义，几何上至少需要定义：</a:t>
                </a:r>
                <a:endParaRPr lang="en-US" altLang="zh-CN"/>
              </a:p>
              <a:p>
                <a:pPr lvl="1">
                  <a:buFont typeface="Wingdings" panose="05000000000000000000" pitchFamily="2" charset="2"/>
                  <a:buChar char="Ø"/>
                </a:pPr>
                <a:r>
                  <a:rPr lang="en-US" altLang="zh-CN"/>
                  <a:t>Point</a:t>
                </a:r>
                <a:r>
                  <a:rPr lang="zh-CN" altLang="en-US"/>
                  <a:t>：包含基本的坐标 </a:t>
                </a:r>
                <a:r>
                  <a:rPr lang="en-US" altLang="zh-CN"/>
                  <a:t>X</a:t>
                </a:r>
                <a:r>
                  <a:rPr lang="zh-CN" altLang="en-US"/>
                  <a:t>，</a:t>
                </a:r>
                <a:r>
                  <a:rPr lang="en-US" altLang="zh-CN"/>
                  <a:t>Y</a:t>
                </a:r>
                <a:r>
                  <a:rPr lang="zh-CN" altLang="en-US"/>
                  <a:t>，</a:t>
                </a:r>
                <a:r>
                  <a:rPr lang="en-US" altLang="zh-CN"/>
                  <a:t>Z </a:t>
                </a:r>
                <a:r>
                  <a:rPr lang="zh-CN" altLang="en-US"/>
                  <a:t>信息以及索引号。</a:t>
                </a:r>
                <a:endParaRPr lang="en-US" altLang="zh-CN"/>
              </a:p>
              <a:p>
                <a:pPr lvl="1">
                  <a:buFont typeface="Wingdings" panose="05000000000000000000" pitchFamily="2" charset="2"/>
                  <a:buChar char="Ø"/>
                </a:pPr>
                <a:r>
                  <a:rPr lang="en-US" altLang="zh-CN"/>
                  <a:t>Curve</a:t>
                </a:r>
                <a:r>
                  <a:rPr lang="zh-CN" altLang="en-US"/>
                  <a:t>：</a:t>
                </a:r>
                <a14:m>
                  <m:oMath xmlns:m="http://schemas.openxmlformats.org/officeDocument/2006/math">
                    <m:r>
                      <a:rPr lang="en-US" altLang="zh-CN" b="0" i="1" smtClean="0">
                        <a:latin typeface="Cambria Math" panose="02040503050406030204" pitchFamily="18" charset="0"/>
                      </a:rPr>
                      <m:t>𝐶𝑢𝑟𝑣𝑒</m:t>
                    </m:r>
                    <m:r>
                      <a:rPr lang="en-US" altLang="zh-CN" b="0" i="1" smtClean="0">
                        <a:latin typeface="Cambria Math" panose="02040503050406030204" pitchFamily="18" charset="0"/>
                      </a:rPr>
                      <m:t>={</m:t>
                    </m:r>
                    <m:r>
                      <a:rPr lang="en-US" altLang="zh-CN" b="0" i="1" smtClean="0">
                        <a:latin typeface="Cambria Math" panose="02040503050406030204" pitchFamily="18" charset="0"/>
                      </a:rPr>
                      <m:t>𝐿𝑖𝑛𝑒</m:t>
                    </m:r>
                    <m:r>
                      <a:rPr lang="zh-CN" altLang="en-US" i="1">
                        <a:latin typeface="Cambria Math" panose="02040503050406030204" pitchFamily="18" charset="0"/>
                      </a:rPr>
                      <m:t>直线</m:t>
                    </m:r>
                    <m:r>
                      <a:rPr lang="en-US" altLang="zh-CN" b="0" i="1" smtClean="0">
                        <a:latin typeface="Cambria Math" panose="02040503050406030204" pitchFamily="18" charset="0"/>
                      </a:rPr>
                      <m:t>, </m:t>
                    </m:r>
                    <m:r>
                      <a:rPr lang="en-US" altLang="zh-CN" b="0" i="1" smtClean="0">
                        <a:latin typeface="Cambria Math" panose="02040503050406030204" pitchFamily="18" charset="0"/>
                      </a:rPr>
                      <m:t>𝐴𝑟𝑐</m:t>
                    </m:r>
                    <m:r>
                      <a:rPr lang="zh-CN" altLang="en-US" i="1">
                        <a:latin typeface="Cambria Math" panose="02040503050406030204" pitchFamily="18" charset="0"/>
                      </a:rPr>
                      <m:t>圆弧</m:t>
                    </m:r>
                    <m:r>
                      <a:rPr lang="en-US" altLang="zh-CN" b="0" i="1" smtClean="0">
                        <a:latin typeface="Cambria Math" panose="02040503050406030204" pitchFamily="18" charset="0"/>
                      </a:rPr>
                      <m:t>, </m:t>
                    </m:r>
                    <m:r>
                      <a:rPr lang="en-US" altLang="zh-CN" b="0" i="1" smtClean="0">
                        <a:latin typeface="Cambria Math" panose="02040503050406030204" pitchFamily="18" charset="0"/>
                      </a:rPr>
                      <m:t>𝐸𝑙𝑙𝑖𝑝𝑠𝑒</m:t>
                    </m:r>
                    <m:r>
                      <a:rPr lang="zh-CN" altLang="en-US" i="1">
                        <a:latin typeface="Cambria Math" panose="02040503050406030204" pitchFamily="18" charset="0"/>
                      </a:rPr>
                      <m:t>椭圆弧</m:t>
                    </m:r>
                    <m:r>
                      <a:rPr lang="en-US" altLang="zh-CN" b="0" i="1" smtClean="0">
                        <a:latin typeface="Cambria Math" panose="02040503050406030204" pitchFamily="18" charset="0"/>
                      </a:rPr>
                      <m:t>,</m:t>
                    </m:r>
                    <m:r>
                      <a:rPr lang="zh-CN" altLang="en-US" i="1">
                        <a:latin typeface="Cambria Math" panose="02040503050406030204" pitchFamily="18" charset="0"/>
                      </a:rPr>
                      <m:t>样条</m:t>
                    </m:r>
                    <m:r>
                      <a:rPr lang="zh-CN" altLang="en-US" i="1" smtClean="0">
                        <a:latin typeface="Cambria Math" panose="02040503050406030204" pitchFamily="18" charset="0"/>
                      </a:rPr>
                      <m:t>曲线</m:t>
                    </m:r>
                    <m:r>
                      <a:rPr lang="en-US" altLang="zh-CN" b="0" i="1" smtClean="0">
                        <a:latin typeface="Cambria Math" panose="02040503050406030204" pitchFamily="18" charset="0"/>
                      </a:rPr>
                      <m:t>,</m:t>
                    </m:r>
                    <m:r>
                      <a:rPr lang="en-US" altLang="zh-CN" b="0" i="1" smtClean="0">
                        <a:latin typeface="Cambria Math" panose="02040503050406030204" pitchFamily="18" charset="0"/>
                      </a:rPr>
                      <m:t>𝑁𝑈𝑅𝐵𝑆</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zh-CN" altLang="en-US" i="1">
                        <a:latin typeface="Cambria Math" panose="02040503050406030204" pitchFamily="18" charset="0"/>
                      </a:rPr>
                      <m:t>样条</m:t>
                    </m:r>
                    <m:r>
                      <a:rPr lang="en-US" altLang="zh-CN" i="1" smtClean="0">
                        <a:latin typeface="Cambria Math" panose="02040503050406030204" pitchFamily="18" charset="0"/>
                      </a:rPr>
                      <m:t>……</m:t>
                    </m:r>
                    <m:r>
                      <a:rPr lang="en-US" altLang="zh-CN" b="0" i="1" smtClean="0">
                        <a:latin typeface="Cambria Math" panose="02040503050406030204" pitchFamily="18" charset="0"/>
                      </a:rPr>
                      <m:t>}</m:t>
                    </m:r>
                  </m:oMath>
                </a14:m>
                <a:endParaRPr lang="en-US" altLang="zh-CN"/>
              </a:p>
              <a:p>
                <a:pPr lvl="1">
                  <a:buFont typeface="Wingdings" panose="05000000000000000000" pitchFamily="2" charset="2"/>
                  <a:buChar char="Ø"/>
                </a:pPr>
                <a:r>
                  <a:rPr lang="en-US" altLang="zh-CN"/>
                  <a:t>Surface</a:t>
                </a:r>
                <a:r>
                  <a:rPr lang="zh-CN" altLang="en-US"/>
                  <a:t>：</a:t>
                </a:r>
                <a14:m>
                  <m:oMath xmlns:m="http://schemas.openxmlformats.org/officeDocument/2006/math">
                    <m:r>
                      <a:rPr lang="en-US" altLang="zh-CN" b="0" i="1" smtClean="0">
                        <a:latin typeface="Cambria Math" panose="02040503050406030204" pitchFamily="18" charset="0"/>
                      </a:rPr>
                      <m:t>𝑆𝑢𝑟𝑓𝑎𝑐𝑒</m:t>
                    </m:r>
                    <m:r>
                      <a:rPr lang="en-US" altLang="zh-CN" b="0" i="1" smtClean="0">
                        <a:latin typeface="Cambria Math" panose="02040503050406030204" pitchFamily="18" charset="0"/>
                      </a:rPr>
                      <m:t>={</m:t>
                    </m:r>
                    <m:r>
                      <a:rPr lang="zh-CN" altLang="en-US" i="1">
                        <a:latin typeface="Cambria Math" panose="02040503050406030204" pitchFamily="18" charset="0"/>
                      </a:rPr>
                      <m:t>平面</m:t>
                    </m:r>
                    <m:r>
                      <a:rPr lang="en-US" altLang="zh-CN" b="0" i="1" smtClean="0">
                        <a:latin typeface="Cambria Math" panose="02040503050406030204" pitchFamily="18" charset="0"/>
                      </a:rPr>
                      <m:t>,</m:t>
                    </m:r>
                    <m:r>
                      <a:rPr lang="en-US" altLang="zh-CN" b="1" i="1" smtClean="0">
                        <a:latin typeface="Cambria Math" panose="02040503050406030204" pitchFamily="18" charset="0"/>
                      </a:rPr>
                      <m:t> </m:t>
                    </m:r>
                    <m:r>
                      <a:rPr lang="en-US" altLang="zh-CN" b="0" i="1" smtClean="0">
                        <a:latin typeface="Cambria Math" panose="02040503050406030204" pitchFamily="18" charset="0"/>
                      </a:rPr>
                      <m:t>𝑆𝑝h𝑒𝑟𝑒</m:t>
                    </m:r>
                    <m:r>
                      <a:rPr lang="en-US" altLang="zh-CN" b="0" i="1" smtClean="0">
                        <a:latin typeface="Cambria Math" panose="02040503050406030204" pitchFamily="18" charset="0"/>
                      </a:rPr>
                      <m:t>,</m:t>
                    </m:r>
                    <m:r>
                      <a:rPr lang="en-US" altLang="zh-CN" b="0" i="1" smtClean="0">
                        <a:latin typeface="Cambria Math" panose="02040503050406030204" pitchFamily="18" charset="0"/>
                      </a:rPr>
                      <m:t>𝑃𝑎𝑟𝑎𝑏𝑜𝑙𝑜𝑖𝑑</m:t>
                    </m:r>
                    <m:r>
                      <a:rPr lang="en-US" altLang="zh-CN" b="0" i="1" smtClean="0">
                        <a:latin typeface="Cambria Math" panose="02040503050406030204" pitchFamily="18" charset="0"/>
                      </a:rPr>
                      <m:t>,</m:t>
                    </m:r>
                    <m:r>
                      <a:rPr lang="en-US" altLang="zh-CN" b="0" i="1" smtClean="0">
                        <a:latin typeface="Cambria Math" panose="02040503050406030204" pitchFamily="18" charset="0"/>
                      </a:rPr>
                      <m:t>𝐶𝑜𝑛𝑖𝑐</m:t>
                    </m:r>
                    <m:r>
                      <a:rPr lang="en-US" altLang="zh-CN" b="0" i="1" smtClean="0">
                        <a:latin typeface="Cambria Math" panose="02040503050406030204" pitchFamily="18" charset="0"/>
                      </a:rPr>
                      <m:t> </m:t>
                    </m:r>
                    <m:r>
                      <a:rPr lang="en-US" altLang="zh-CN" b="0" i="1" smtClean="0">
                        <a:latin typeface="Cambria Math" panose="02040503050406030204" pitchFamily="18" charset="0"/>
                      </a:rPr>
                      <m:t>𝑆𝑢𝑟𝑓𝑎𝑐𝑒</m:t>
                    </m:r>
                    <m:r>
                      <a:rPr lang="en-US" altLang="zh-CN" i="1">
                        <a:latin typeface="Cambria Math" panose="02040503050406030204" pitchFamily="18" charset="0"/>
                      </a:rPr>
                      <m:t>……</m:t>
                    </m:r>
                    <m:r>
                      <a:rPr lang="en-US" altLang="zh-CN" b="0" i="1" smtClean="0">
                        <a:latin typeface="Cambria Math" panose="02040503050406030204" pitchFamily="18" charset="0"/>
                      </a:rPr>
                      <m:t>}</m:t>
                    </m:r>
                  </m:oMath>
                </a14:m>
                <a:endParaRPr lang="en-US" altLang="zh-CN"/>
              </a:p>
              <a:p>
                <a:endParaRPr lang="zh-CN" altLang="en-US"/>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3"/>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4"/>
          <a:srcRect l="4804" t="4097" r="5184" b="2483"/>
          <a:stretch>
            <a:fillRect/>
          </a:stretch>
        </p:blipFill>
        <p:spPr>
          <a:xfrm>
            <a:off x="99142" y="3777412"/>
            <a:ext cx="3017778" cy="222264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261718" y="6023191"/>
                <a:ext cx="1318694" cy="7294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1</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−3,0</m:t>
                          </m:r>
                        </m:e>
                      </m:d>
                    </m:oMath>
                  </m:oMathPara>
                </a14:m>
                <a:endParaRPr lang="en-US" altLang="zh-CN" b="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2(3,0)</m:t>
                      </m:r>
                    </m:oMath>
                  </m:oMathPara>
                </a14:m>
                <a:endParaRPr lang="zh-CN" altLang="en-US"/>
              </a:p>
            </p:txBody>
          </p:sp>
        </mc:Choice>
        <mc:Fallback xmlns="">
          <p:sp>
            <p:nvSpPr>
              <p:cNvPr id="6" name="文本框 5"/>
              <p:cNvSpPr txBox="1">
                <a:spLocks noRot="1" noChangeAspect="1" noMove="1" noResize="1" noEditPoints="1" noAdjustHandles="1" noChangeArrowheads="1" noChangeShapeType="1" noTextEdit="1"/>
              </p:cNvSpPr>
              <p:nvPr/>
            </p:nvSpPr>
            <p:spPr>
              <a:xfrm>
                <a:off x="1261718" y="6023191"/>
                <a:ext cx="1318694" cy="729430"/>
              </a:xfrm>
              <a:prstGeom prst="rect">
                <a:avLst/>
              </a:prstGeom>
              <a:blipFill rotWithShape="1">
                <a:blip r:embed="rId5"/>
                <a:stretch>
                  <a:fillRect l="-46" t="-30" r="31" b="4"/>
                </a:stretch>
              </a:blipFill>
            </p:spPr>
            <p:txBody>
              <a:bodyPr/>
              <a:lstStyle/>
              <a:p>
                <a:r>
                  <a:rPr lang="zh-CN" altLang="en-US">
                    <a:noFill/>
                  </a:rPr>
                  <a:t> </a:t>
                </a:r>
              </a:p>
            </p:txBody>
          </p:sp>
        </mc:Fallback>
      </mc:AlternateContent>
      <p:sp>
        <p:nvSpPr>
          <p:cNvPr id="7" name="文本框 6"/>
          <p:cNvSpPr txBox="1"/>
          <p:nvPr/>
        </p:nvSpPr>
        <p:spPr>
          <a:xfrm>
            <a:off x="6262168" y="3306036"/>
            <a:ext cx="7622522"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楷体" panose="02010609060101010101" pitchFamily="49" charset="-122"/>
                <a:ea typeface="楷体" panose="02010609060101010101" pitchFamily="49" charset="-122"/>
              </a:rPr>
              <a:t>拓扑上至少需要定义：</a:t>
            </a:r>
            <a:endParaRPr lang="en-US" altLang="zh-CN" sz="2400">
              <a:latin typeface="楷体" panose="02010609060101010101" pitchFamily="49" charset="-122"/>
              <a:ea typeface="楷体" panose="02010609060101010101" pitchFamily="49" charset="-122"/>
            </a:endParaRPr>
          </a:p>
        </p:txBody>
      </p:sp>
      <p:sp>
        <p:nvSpPr>
          <p:cNvPr id="8" name="矩形 7"/>
          <p:cNvSpPr/>
          <p:nvPr/>
        </p:nvSpPr>
        <p:spPr>
          <a:xfrm>
            <a:off x="10567988" y="6593681"/>
            <a:ext cx="1402736" cy="4151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cs typeface="Times New Roman" panose="02020603050405020304" pitchFamily="18" charset="0"/>
              </a:rPr>
              <a:t>Solid</a:t>
            </a:r>
            <a:endParaRPr lang="zh-CN" altLang="en-US">
              <a:latin typeface="Times New Roman" panose="02020603050405020304" pitchFamily="18" charset="0"/>
              <a:cs typeface="Times New Roman" panose="02020603050405020304" pitchFamily="18" charset="0"/>
            </a:endParaRPr>
          </a:p>
        </p:txBody>
      </p:sp>
      <p:sp>
        <p:nvSpPr>
          <p:cNvPr id="9" name="矩形 8"/>
          <p:cNvSpPr/>
          <p:nvPr/>
        </p:nvSpPr>
        <p:spPr>
          <a:xfrm>
            <a:off x="10559465" y="5897164"/>
            <a:ext cx="1402736" cy="4151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cs typeface="Times New Roman" panose="02020603050405020304" pitchFamily="18" charset="0"/>
              </a:rPr>
              <a:t>Shell</a:t>
            </a:r>
            <a:endParaRPr lang="zh-CN" altLang="en-US">
              <a:latin typeface="Times New Roman" panose="02020603050405020304" pitchFamily="18" charset="0"/>
              <a:cs typeface="Times New Roman" panose="02020603050405020304" pitchFamily="18" charset="0"/>
            </a:endParaRPr>
          </a:p>
        </p:txBody>
      </p:sp>
      <p:sp>
        <p:nvSpPr>
          <p:cNvPr id="10" name="矩形 9"/>
          <p:cNvSpPr/>
          <p:nvPr/>
        </p:nvSpPr>
        <p:spPr>
          <a:xfrm>
            <a:off x="10559465" y="5132334"/>
            <a:ext cx="1402736" cy="4151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cs typeface="Times New Roman" panose="02020603050405020304" pitchFamily="18" charset="0"/>
              </a:rPr>
              <a:t>Face</a:t>
            </a:r>
            <a:endParaRPr lang="zh-CN" altLang="en-US">
              <a:latin typeface="Times New Roman" panose="02020603050405020304" pitchFamily="18" charset="0"/>
              <a:cs typeface="Times New Roman" panose="02020603050405020304" pitchFamily="18" charset="0"/>
            </a:endParaRPr>
          </a:p>
        </p:txBody>
      </p:sp>
      <p:sp>
        <p:nvSpPr>
          <p:cNvPr id="11" name="矩形 10"/>
          <p:cNvSpPr/>
          <p:nvPr/>
        </p:nvSpPr>
        <p:spPr>
          <a:xfrm>
            <a:off x="10557292" y="4435817"/>
            <a:ext cx="1402736" cy="4151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cs typeface="Times New Roman" panose="02020603050405020304" pitchFamily="18" charset="0"/>
              </a:rPr>
              <a:t>Loop</a:t>
            </a:r>
            <a:endParaRPr lang="zh-CN" altLang="en-US">
              <a:latin typeface="Times New Roman" panose="02020603050405020304" pitchFamily="18" charset="0"/>
              <a:cs typeface="Times New Roman" panose="02020603050405020304" pitchFamily="18" charset="0"/>
            </a:endParaRPr>
          </a:p>
        </p:txBody>
      </p:sp>
      <p:sp>
        <p:nvSpPr>
          <p:cNvPr id="12" name="矩形 11"/>
          <p:cNvSpPr/>
          <p:nvPr/>
        </p:nvSpPr>
        <p:spPr>
          <a:xfrm>
            <a:off x="10557292" y="3670987"/>
            <a:ext cx="1402736" cy="4151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cs typeface="Times New Roman" panose="02020603050405020304" pitchFamily="18" charset="0"/>
              </a:rPr>
              <a:t>Edge</a:t>
            </a:r>
            <a:endParaRPr lang="zh-CN" altLang="en-US">
              <a:latin typeface="Times New Roman" panose="02020603050405020304" pitchFamily="18" charset="0"/>
              <a:cs typeface="Times New Roman" panose="02020603050405020304" pitchFamily="18" charset="0"/>
            </a:endParaRPr>
          </a:p>
        </p:txBody>
      </p:sp>
      <p:sp>
        <p:nvSpPr>
          <p:cNvPr id="13" name="矩形 12"/>
          <p:cNvSpPr/>
          <p:nvPr/>
        </p:nvSpPr>
        <p:spPr>
          <a:xfrm>
            <a:off x="10582276" y="2906157"/>
            <a:ext cx="1402736" cy="4151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cs typeface="Times New Roman" panose="02020603050405020304" pitchFamily="18" charset="0"/>
              </a:rPr>
              <a:t>Vertex</a:t>
            </a:r>
            <a:endParaRPr lang="zh-CN" altLang="en-US">
              <a:latin typeface="Times New Roman" panose="02020603050405020304" pitchFamily="18" charset="0"/>
              <a:cs typeface="Times New Roman" panose="02020603050405020304" pitchFamily="18" charset="0"/>
            </a:endParaRPr>
          </a:p>
        </p:txBody>
      </p:sp>
      <p:sp>
        <p:nvSpPr>
          <p:cNvPr id="14" name="矩形: 圆角 13"/>
          <p:cNvSpPr/>
          <p:nvPr/>
        </p:nvSpPr>
        <p:spPr>
          <a:xfrm>
            <a:off x="12347852" y="2885925"/>
            <a:ext cx="1536837" cy="52284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a:latin typeface="Times New Roman" panose="02020603050405020304" pitchFamily="18" charset="0"/>
                <a:cs typeface="Times New Roman" panose="02020603050405020304" pitchFamily="18" charset="0"/>
              </a:rPr>
              <a:t>Point</a:t>
            </a:r>
            <a:endParaRPr lang="zh-CN" altLang="en-US">
              <a:latin typeface="Times New Roman" panose="02020603050405020304" pitchFamily="18" charset="0"/>
              <a:cs typeface="Times New Roman" panose="02020603050405020304" pitchFamily="18" charset="0"/>
            </a:endParaRPr>
          </a:p>
        </p:txBody>
      </p:sp>
      <p:sp>
        <p:nvSpPr>
          <p:cNvPr id="15" name="矩形: 圆角 14"/>
          <p:cNvSpPr/>
          <p:nvPr/>
        </p:nvSpPr>
        <p:spPr>
          <a:xfrm>
            <a:off x="12347852" y="3653144"/>
            <a:ext cx="1536837" cy="52284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a:latin typeface="Times New Roman" panose="02020603050405020304" pitchFamily="18" charset="0"/>
                <a:cs typeface="Times New Roman" panose="02020603050405020304" pitchFamily="18" charset="0"/>
              </a:rPr>
              <a:t>Curve</a:t>
            </a:r>
            <a:endParaRPr lang="zh-CN" altLang="en-US">
              <a:latin typeface="Times New Roman" panose="02020603050405020304" pitchFamily="18" charset="0"/>
              <a:cs typeface="Times New Roman" panose="02020603050405020304" pitchFamily="18" charset="0"/>
            </a:endParaRPr>
          </a:p>
        </p:txBody>
      </p:sp>
      <p:sp>
        <p:nvSpPr>
          <p:cNvPr id="16" name="矩形: 圆角 15"/>
          <p:cNvSpPr/>
          <p:nvPr/>
        </p:nvSpPr>
        <p:spPr>
          <a:xfrm>
            <a:off x="12347852" y="5068813"/>
            <a:ext cx="1536837" cy="522843"/>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a:latin typeface="Times New Roman" panose="02020603050405020304" pitchFamily="18" charset="0"/>
                <a:cs typeface="Times New Roman" panose="02020603050405020304" pitchFamily="18" charset="0"/>
              </a:rPr>
              <a:t>Surface</a:t>
            </a:r>
            <a:endParaRPr lang="zh-CN" altLang="en-US">
              <a:latin typeface="Times New Roman" panose="02020603050405020304" pitchFamily="18" charset="0"/>
              <a:cs typeface="Times New Roman" panose="02020603050405020304" pitchFamily="18" charset="0"/>
            </a:endParaRPr>
          </a:p>
        </p:txBody>
      </p:sp>
      <p:sp>
        <p:nvSpPr>
          <p:cNvPr id="17" name="箭头: 右 16"/>
          <p:cNvSpPr/>
          <p:nvPr/>
        </p:nvSpPr>
        <p:spPr>
          <a:xfrm rot="10800000">
            <a:off x="9531676" y="5221924"/>
            <a:ext cx="910925" cy="29720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矩形: 圆角 17"/>
          <p:cNvSpPr/>
          <p:nvPr/>
        </p:nvSpPr>
        <p:spPr>
          <a:xfrm>
            <a:off x="6678535" y="3839882"/>
            <a:ext cx="2639130" cy="3304512"/>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 name="矩形 18"/>
          <p:cNvSpPr/>
          <p:nvPr/>
        </p:nvSpPr>
        <p:spPr>
          <a:xfrm>
            <a:off x="7041119" y="5238611"/>
            <a:ext cx="1657350" cy="41513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cs typeface="Times New Roman" panose="02020603050405020304" pitchFamily="18" charset="0"/>
              </a:rPr>
              <a:t>Loop</a:t>
            </a:r>
            <a:endParaRPr lang="zh-CN" altLang="en-US">
              <a:latin typeface="Times New Roman" panose="02020603050405020304" pitchFamily="18" charset="0"/>
              <a:cs typeface="Times New Roman" panose="02020603050405020304" pitchFamily="18" charset="0"/>
            </a:endParaRPr>
          </a:p>
        </p:txBody>
      </p:sp>
      <p:sp>
        <p:nvSpPr>
          <p:cNvPr id="20" name="矩形 19"/>
          <p:cNvSpPr/>
          <p:nvPr/>
        </p:nvSpPr>
        <p:spPr>
          <a:xfrm>
            <a:off x="7124234" y="6609477"/>
            <a:ext cx="1657350" cy="41513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a:latin typeface="Times New Roman" panose="02020603050405020304" pitchFamily="18" charset="0"/>
                <a:cs typeface="Times New Roman" panose="02020603050405020304" pitchFamily="18" charset="0"/>
              </a:rPr>
              <a:t>Solid(optional)</a:t>
            </a:r>
            <a:endParaRPr lang="zh-CN" altLang="en-US" sz="2000">
              <a:latin typeface="Times New Roman" panose="02020603050405020304" pitchFamily="18" charset="0"/>
              <a:cs typeface="Times New Roman" panose="02020603050405020304" pitchFamily="18" charset="0"/>
            </a:endParaRPr>
          </a:p>
        </p:txBody>
      </p:sp>
      <p:sp>
        <p:nvSpPr>
          <p:cNvPr id="21" name="矩形 20"/>
          <p:cNvSpPr/>
          <p:nvPr/>
        </p:nvSpPr>
        <p:spPr>
          <a:xfrm>
            <a:off x="7041119" y="5834247"/>
            <a:ext cx="1657350" cy="41513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a:latin typeface="Times New Roman" panose="02020603050405020304" pitchFamily="18" charset="0"/>
                <a:cs typeface="Times New Roman" panose="02020603050405020304" pitchFamily="18" charset="0"/>
              </a:rPr>
              <a:t>Shell(optional)</a:t>
            </a:r>
            <a:endParaRPr lang="zh-CN" altLang="en-US" sz="2000">
              <a:latin typeface="Times New Roman" panose="02020603050405020304" pitchFamily="18" charset="0"/>
              <a:cs typeface="Times New Roman" panose="02020603050405020304" pitchFamily="18" charset="0"/>
            </a:endParaRPr>
          </a:p>
        </p:txBody>
      </p:sp>
      <p:sp>
        <p:nvSpPr>
          <p:cNvPr id="22" name="矩形 21"/>
          <p:cNvSpPr/>
          <p:nvPr/>
        </p:nvSpPr>
        <p:spPr>
          <a:xfrm>
            <a:off x="7041119" y="4643383"/>
            <a:ext cx="1657350" cy="41513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cs typeface="Times New Roman" panose="02020603050405020304" pitchFamily="18" charset="0"/>
              </a:rPr>
              <a:t>Edge</a:t>
            </a:r>
            <a:endParaRPr lang="zh-CN" altLang="en-US">
              <a:latin typeface="Times New Roman" panose="02020603050405020304" pitchFamily="18" charset="0"/>
              <a:cs typeface="Times New Roman" panose="02020603050405020304" pitchFamily="18" charset="0"/>
            </a:endParaRPr>
          </a:p>
        </p:txBody>
      </p:sp>
      <p:sp>
        <p:nvSpPr>
          <p:cNvPr id="23" name="矩形 22"/>
          <p:cNvSpPr/>
          <p:nvPr/>
        </p:nvSpPr>
        <p:spPr>
          <a:xfrm>
            <a:off x="7043289" y="4019978"/>
            <a:ext cx="1657350" cy="415132"/>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latin typeface="Times New Roman" panose="02020603050405020304" pitchFamily="18" charset="0"/>
                <a:cs typeface="Times New Roman" panose="02020603050405020304" pitchFamily="18" charset="0"/>
              </a:rPr>
              <a:t>Vertex</a:t>
            </a:r>
            <a:endParaRPr lang="zh-CN" altLang="en-US">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7373" r="18979"/>
          <a:stretch>
            <a:fillRect/>
          </a:stretch>
        </p:blipFill>
        <p:spPr bwMode="auto">
          <a:xfrm>
            <a:off x="3224563" y="3178140"/>
            <a:ext cx="2930599" cy="383067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6262168" y="3178140"/>
            <a:ext cx="54108" cy="3830673"/>
          </a:xfrm>
          <a:prstGeom prst="line">
            <a:avLst/>
          </a:prstGeom>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14339087" y="2906157"/>
            <a:ext cx="0" cy="4102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13354458" y="2413238"/>
            <a:ext cx="1055097" cy="461665"/>
          </a:xfrm>
          <a:prstGeom prst="rect">
            <a:avLst/>
          </a:prstGeom>
          <a:noFill/>
        </p:spPr>
        <p:txBody>
          <a:bodyPr wrap="none" rtlCol="0">
            <a:spAutoFit/>
          </a:bodyPr>
          <a:lstStyle/>
          <a:p>
            <a:r>
              <a:rPr lang="en-US" altLang="zh-CN" sz="2400">
                <a:solidFill>
                  <a:srgbClr val="0070C0"/>
                </a:solidFill>
                <a:latin typeface="Times New Roman" panose="02020603050405020304" pitchFamily="18" charset="0"/>
                <a:cs typeface="Times New Roman" panose="02020603050405020304" pitchFamily="18" charset="0"/>
              </a:rPr>
              <a:t>bottom</a:t>
            </a:r>
            <a:endParaRPr lang="zh-CN" altLang="en-US" sz="2400">
              <a:solidFill>
                <a:srgbClr val="0070C0"/>
              </a:solidFill>
              <a:latin typeface="Times New Roman" panose="02020603050405020304" pitchFamily="18" charset="0"/>
              <a:cs typeface="Times New Roman" panose="02020603050405020304" pitchFamily="18" charset="0"/>
            </a:endParaRPr>
          </a:p>
        </p:txBody>
      </p:sp>
      <p:sp>
        <p:nvSpPr>
          <p:cNvPr id="28" name="文本框 27"/>
          <p:cNvSpPr txBox="1"/>
          <p:nvPr/>
        </p:nvSpPr>
        <p:spPr>
          <a:xfrm>
            <a:off x="13700125" y="6584369"/>
            <a:ext cx="577402" cy="461665"/>
          </a:xfrm>
          <a:prstGeom prst="rect">
            <a:avLst/>
          </a:prstGeom>
          <a:noFill/>
        </p:spPr>
        <p:txBody>
          <a:bodyPr wrap="none" rtlCol="0">
            <a:spAutoFit/>
          </a:bodyPr>
          <a:lstStyle/>
          <a:p>
            <a:r>
              <a:rPr lang="en-US" altLang="zh-CN" sz="2400">
                <a:solidFill>
                  <a:srgbClr val="0070C0"/>
                </a:solidFill>
                <a:latin typeface="Times New Roman" panose="02020603050405020304" pitchFamily="18" charset="0"/>
                <a:cs typeface="Times New Roman" panose="02020603050405020304" pitchFamily="18" charset="0"/>
              </a:rPr>
              <a:t>top</a:t>
            </a:r>
            <a:endParaRPr lang="zh-CN" altLang="en-US" sz="240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c2ZGZiNzZiNDVlOGViOWVmM2JhOTY0NGJkNjUyYzg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664.4169"/>
  <p:tag name="LATEXADDIN" val="\documentclass{article}&#10;\usepackage{amsmath}&#10;\pagestyle{empty}&#10;\begin{document}&#10;&#10;$\frac{\partial n}{\partial t}=\frac{\partial p}{\partial t}=0$&#10;&#10;&#10;\end{document}"/>
  <p:tag name="IGUANATEXSIZE" val="24"/>
  <p:tag name="IGUANATEXCURSOR" val="144"/>
  <p:tag name="TRANSPARENCY" val="True"/>
  <p:tag name="LATEXENGINEID" val="0"/>
  <p:tag name="TEMPFOLDER" val=".\.\"/>
  <p:tag name="LATEXFORMHEIGHT" val="312"/>
  <p:tag name="LATEXFORMWIDTH" val="384"/>
  <p:tag name="LATEXFORMWRAP" val="True"/>
  <p:tag name="BITMAPVECTOR" val="0"/>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8814</Words>
  <Application>Microsoft Office PowerPoint</Application>
  <PresentationFormat>自定义</PresentationFormat>
  <Paragraphs>873</Paragraphs>
  <Slides>80</Slides>
  <Notes>50</Notes>
  <HiddenSlides>3</HiddenSlides>
  <MMClips>0</MMClips>
  <ScaleCrop>false</ScaleCrop>
  <HeadingPairs>
    <vt:vector size="8" baseType="variant">
      <vt:variant>
        <vt:lpstr>已用的字体</vt:lpstr>
      </vt:variant>
      <vt:variant>
        <vt:i4>48</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130" baseType="lpstr">
      <vt:lpstr>-apple-system</vt:lpstr>
      <vt:lpstr>GBK-Song25</vt:lpstr>
      <vt:lpstr>GBK-Song26</vt:lpstr>
      <vt:lpstr>GBK-Song36</vt:lpstr>
      <vt:lpstr>GBK-Song37</vt:lpstr>
      <vt:lpstr>GBK-Song38</vt:lpstr>
      <vt:lpstr>GBK-Song39</vt:lpstr>
      <vt:lpstr>GBK-Song40</vt:lpstr>
      <vt:lpstr>GBK-Song41</vt:lpstr>
      <vt:lpstr>GBK-Song42</vt:lpstr>
      <vt:lpstr>GBK-Song43</vt:lpstr>
      <vt:lpstr>GBK-Song44</vt:lpstr>
      <vt:lpstr>GBK-Song45</vt:lpstr>
      <vt:lpstr>GBK-Song46</vt:lpstr>
      <vt:lpstr>GBK-Song47</vt:lpstr>
      <vt:lpstr>GBK-Song48</vt:lpstr>
      <vt:lpstr>GBK-Song49</vt:lpstr>
      <vt:lpstr>GBK-Song50</vt:lpstr>
      <vt:lpstr>GBK-Song51</vt:lpstr>
      <vt:lpstr>GBK-Song52</vt:lpstr>
      <vt:lpstr>GBK-Song53</vt:lpstr>
      <vt:lpstr>GBK-Song54</vt:lpstr>
      <vt:lpstr>GBK-Song55</vt:lpstr>
      <vt:lpstr>GBK-Song56</vt:lpstr>
      <vt:lpstr>GBK-Song57</vt:lpstr>
      <vt:lpstr>GBK-Song58</vt:lpstr>
      <vt:lpstr>GBK-Song59</vt:lpstr>
      <vt:lpstr>GBK-Song60</vt:lpstr>
      <vt:lpstr>GBK-Song61</vt:lpstr>
      <vt:lpstr>GBK-Song62</vt:lpstr>
      <vt:lpstr>GBK-Song63</vt:lpstr>
      <vt:lpstr>GBK-Song64</vt:lpstr>
      <vt:lpstr>GBK-Song65</vt:lpstr>
      <vt:lpstr>grad</vt:lpstr>
      <vt:lpstr>NimbusRomNo9L-Regu</vt:lpstr>
      <vt:lpstr>NimbusRomNo9L-ReguItal</vt:lpstr>
      <vt:lpstr>pingfang SC</vt:lpstr>
      <vt:lpstr>rtxmi</vt:lpstr>
      <vt:lpstr>Söhne</vt:lpstr>
      <vt:lpstr>等线</vt:lpstr>
      <vt:lpstr>楷体</vt:lpstr>
      <vt:lpstr>Arial</vt:lpstr>
      <vt:lpstr>Calibri</vt:lpstr>
      <vt:lpstr>Cambria Math</vt:lpstr>
      <vt:lpstr>Merriweather</vt:lpstr>
      <vt:lpstr>PT Serif</vt:lpstr>
      <vt:lpstr>Times New Roman</vt:lpstr>
      <vt:lpstr>Wingdings</vt:lpstr>
      <vt:lpstr>WPS</vt:lpstr>
      <vt:lpstr>AxMath</vt:lpstr>
      <vt:lpstr>Weekly Report</vt:lpstr>
      <vt:lpstr>A General  Introduction to CAE</vt:lpstr>
      <vt:lpstr>1st-Question: 如何在CAE中表示一个长方体？</vt:lpstr>
      <vt:lpstr>2nd-Question: 建立好长方体之后会有哪些操作？</vt:lpstr>
      <vt:lpstr>几何内核模型</vt:lpstr>
      <vt:lpstr>PowerPoint 演示文稿</vt:lpstr>
      <vt:lpstr>边界表示法(Boundary Representation)</vt:lpstr>
      <vt:lpstr>边界表示法(Boundary Representation)</vt:lpstr>
      <vt:lpstr>BRep的底层数据结构和算法</vt:lpstr>
      <vt:lpstr>BRep自底向上的构造过程</vt:lpstr>
      <vt:lpstr>BRep曲面生成技术</vt:lpstr>
      <vt:lpstr>BRep曲面生成技术</vt:lpstr>
      <vt:lpstr>BRep曲面生成技术</vt:lpstr>
      <vt:lpstr>BRep布尔运算技术</vt:lpstr>
      <vt:lpstr>BRep布尔运算技术</vt:lpstr>
      <vt:lpstr>BRep树结构</vt:lpstr>
      <vt:lpstr>BRep容差控制</vt:lpstr>
      <vt:lpstr>BRep容差控制处理方案</vt:lpstr>
      <vt:lpstr>《PFNN: A penalty-free neural network method for solving a class of second-order boundary-value problems on complex geometries》</vt:lpstr>
      <vt:lpstr>PowerPoint 演示文稿</vt:lpstr>
      <vt:lpstr>PowerPoint 演示文稿</vt:lpstr>
      <vt:lpstr>PowerPoint 演示文稿</vt:lpstr>
      <vt:lpstr>PowerPoint 演示文稿</vt:lpstr>
      <vt:lpstr>PowerPoint 演示文稿</vt:lpstr>
      <vt:lpstr>《PFNN-2: A Domain Decomposed Penalty-Free Neural Network Method for Solving Partial Differential Equations》</vt:lpstr>
      <vt:lpstr>PowerPoint 演示文稿</vt:lpstr>
      <vt:lpstr>PowerPoint 演示文稿</vt:lpstr>
      <vt:lpstr>PowerPoint 演示文稿</vt:lpstr>
      <vt:lpstr>PowerPoint 演示文稿</vt:lpstr>
      <vt:lpstr>PowerPoint 演示文稿</vt:lpstr>
      <vt:lpstr>Analysis and Simulation</vt:lpstr>
      <vt:lpstr>Analysis and Simulation of Semiconductor Devices</vt:lpstr>
      <vt:lpstr>Analysis and Simulation of Semiconductor Devices</vt:lpstr>
      <vt:lpstr>Approximate Newton &amp; Gummel Method</vt:lpstr>
      <vt:lpstr>《AN APPROXIMATE NEWTON METHOD FOR THE SOLUTION OF THE BASIC SEMICONDUCTOR DEVICE EQUATIONS》</vt:lpstr>
      <vt:lpstr>《AN APPROXIMATE NEWTON METHOD FOR THE SOLUTION OF THE BASIC SEMICONDUCTOR DEVICE EQUATIONS》</vt:lpstr>
      <vt:lpstr>Gummel’s widely-used iterative method</vt:lpstr>
      <vt:lpstr>Approximate Newton’s Iteration method.</vt:lpstr>
      <vt:lpstr>Implementation of the Approximate Newton’s Iteration method </vt:lpstr>
      <vt:lpstr>Implementation of the Approximate Newton’s Iteration method </vt:lpstr>
      <vt:lpstr>A Modified Gummel Method</vt:lpstr>
      <vt:lpstr>A Modified Gummel Method for the Basic Semiconductor Device Equations</vt:lpstr>
      <vt:lpstr>A Modified Gummel Method for the Basic Semiconductor Device Equations</vt:lpstr>
      <vt:lpstr>A Modified Gummel Method VS Approximate Newton’s Iteration </vt:lpstr>
      <vt:lpstr>A Modified Gummel Method VS Ordinary Gummel Method</vt:lpstr>
      <vt:lpstr>Density Gradient Based Quantum-Corrected 3D Drift-Diffusion Simulator</vt:lpstr>
      <vt:lpstr>Density Gradient Based Quantum-Corrected 3D Drift-Diffusion Simulator for Nanoscale MOSFETs</vt:lpstr>
      <vt:lpstr>Density Gradient Based Quantum-Corrected 3D Drift-Diffusion Simulator for Nanoscale MOSFETs</vt:lpstr>
      <vt:lpstr>Quantum Corrected Drift–Diffusion Models</vt:lpstr>
      <vt:lpstr>Quantum Corrected Drift–Diffusion Models: Solution Fixed Point Map and Finite Element Approximation</vt:lpstr>
      <vt:lpstr>Quantum Corrected Drift–Diffusion Models: Solution Fixed Point Map and Finite Element Approximation</vt:lpstr>
      <vt:lpstr>Quantum Corrected Drift–Diffusion Models: Solution Fixed Point Map and Finite Element Approximation</vt:lpstr>
      <vt:lpstr>Weekly Report</vt:lpstr>
      <vt:lpstr>A physics-based strategy for choosing initial iterate</vt:lpstr>
      <vt:lpstr>A physics-based strategy for choosing initial iterate for solving drift-diffusion equations</vt:lpstr>
      <vt:lpstr>A physics-based strategy for choosing initial iterate for solving drift-diffusion equations</vt:lpstr>
      <vt:lpstr>A physics-based strategy for choosing initial iterate for solving drift-diffusion equations</vt:lpstr>
      <vt:lpstr>A physics-based strategy for choosing initial iterate for solving drift-diffusion equations</vt:lpstr>
      <vt:lpstr>A physics-based strategy for choosing initial iterate for solving drift-diffusion equations: Finite volume discretization &amp; Scharfetter-Gummel </vt:lpstr>
      <vt:lpstr>A physics-based strategy for choosing initial iterate for solving drift-diffusion equations: Finite volume discretization &amp; Scharfetter-Gummel </vt:lpstr>
      <vt:lpstr>A physics-based strategy for choosing initial iterate for solving drift-diffusion equations: Nonlinear Iteration method非线性迭代方法</vt:lpstr>
      <vt:lpstr>A physics-based strategy for choosing initial iterate for solving drift-diffusion equations: Nonlinear Iteration method非线性迭代方法</vt:lpstr>
      <vt:lpstr>A physics-based strategy for choosing initial iterate for solving drift-diffusion equations: Nonlinear Iteration method非线性迭代方法</vt:lpstr>
      <vt:lpstr>A physics-based strategy for choosing initial iterate for solving drift-diffusion equations: Nonlinear Iteration method非线性迭代方法</vt:lpstr>
      <vt:lpstr>A physics-based strategy for choosing initial iterate for solving drift-diffusion equations: Physics-based initial iterate</vt:lpstr>
      <vt:lpstr>A physics-based strategy for choosing initial iterate for solving drift-diffusion equations: Physics-based initial iterate</vt:lpstr>
      <vt:lpstr>A physics-based strategy for choosing initial iterate for solving drift-diffusion equations: Physics-based initial iterate</vt:lpstr>
      <vt:lpstr>A physics-based strategy for choosing initial iterate for solving drift-diffusion equations: Error Estimate</vt:lpstr>
      <vt:lpstr>A physics-based strategy for choosing initial iterate for solving drift-diffusion equations: Numerical Examples</vt:lpstr>
      <vt:lpstr>A physics-based strategy for choosing initial iterate for solving drift-diffusion equations: Finite volume discretization &amp; Scharfetter-Gummel </vt:lpstr>
      <vt:lpstr>A physics-based strategy for choosing initial iterate for solving drift-diffusion equations</vt:lpstr>
      <vt:lpstr>Thanks for listening!</vt:lpstr>
      <vt:lpstr>Weekly Report</vt:lpstr>
      <vt:lpstr>Carrier Generation and Recombination Model</vt:lpstr>
      <vt:lpstr>Carrier Generation and Recombination Model</vt:lpstr>
      <vt:lpstr>复合方式-SRH复合方式</vt:lpstr>
      <vt:lpstr>Auger复合</vt:lpstr>
      <vt:lpstr>带间直接复合</vt:lpstr>
      <vt:lpstr>产生方式-电离碰撞</vt:lpstr>
      <vt:lpstr>载流子的带间隧道跃迁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HUAWEI</dc:creator>
  <cp:lastModifiedBy>Xiaoyan Xu</cp:lastModifiedBy>
  <cp:revision>121</cp:revision>
  <dcterms:created xsi:type="dcterms:W3CDTF">2023-09-12T12:50:00Z</dcterms:created>
  <dcterms:modified xsi:type="dcterms:W3CDTF">2024-04-15T12:35:10Z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D03E086BEA90495CAE19D3B7997F6866_12</vt:lpwstr>
  </property>
  <property fmtid="{D5CDD505-2E9C-101B-9397-08002B2CF9AE}" pid="3" name="KSOProductBuildVer">
    <vt:lpwstr>2052-12.1.0.16417</vt:lpwstr>
  </property>
</Properties>
</file>